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08" r:id="rId2"/>
    <p:sldMasterId id="2147483860" r:id="rId3"/>
  </p:sldMasterIdLst>
  <p:notesMasterIdLst>
    <p:notesMasterId r:id="rId46"/>
  </p:notesMasterIdLst>
  <p:handoutMasterIdLst>
    <p:handoutMasterId r:id="rId47"/>
  </p:handoutMasterIdLst>
  <p:sldIdLst>
    <p:sldId id="349" r:id="rId4"/>
    <p:sldId id="338" r:id="rId5"/>
    <p:sldId id="350" r:id="rId6"/>
    <p:sldId id="351" r:id="rId7"/>
    <p:sldId id="352" r:id="rId8"/>
    <p:sldId id="353" r:id="rId9"/>
    <p:sldId id="354" r:id="rId10"/>
    <p:sldId id="355" r:id="rId11"/>
    <p:sldId id="356" r:id="rId12"/>
    <p:sldId id="357" r:id="rId13"/>
    <p:sldId id="358" r:id="rId14"/>
    <p:sldId id="359" r:id="rId15"/>
    <p:sldId id="360" r:id="rId16"/>
    <p:sldId id="361" r:id="rId17"/>
    <p:sldId id="362" r:id="rId18"/>
    <p:sldId id="363" r:id="rId19"/>
    <p:sldId id="364" r:id="rId20"/>
    <p:sldId id="365" r:id="rId21"/>
    <p:sldId id="366" r:id="rId22"/>
    <p:sldId id="368" r:id="rId23"/>
    <p:sldId id="367" r:id="rId24"/>
    <p:sldId id="345" r:id="rId25"/>
    <p:sldId id="346" r:id="rId26"/>
    <p:sldId id="369" r:id="rId27"/>
    <p:sldId id="370" r:id="rId28"/>
    <p:sldId id="371" r:id="rId29"/>
    <p:sldId id="372" r:id="rId30"/>
    <p:sldId id="373" r:id="rId31"/>
    <p:sldId id="374" r:id="rId32"/>
    <p:sldId id="375" r:id="rId33"/>
    <p:sldId id="376" r:id="rId34"/>
    <p:sldId id="377" r:id="rId35"/>
    <p:sldId id="383" r:id="rId36"/>
    <p:sldId id="384" r:id="rId37"/>
    <p:sldId id="385" r:id="rId38"/>
    <p:sldId id="386" r:id="rId39"/>
    <p:sldId id="387" r:id="rId40"/>
    <p:sldId id="379" r:id="rId41"/>
    <p:sldId id="380" r:id="rId42"/>
    <p:sldId id="381" r:id="rId43"/>
    <p:sldId id="382" r:id="rId44"/>
    <p:sldId id="347" r:id="rId4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714" y="14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07.05.2021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07.05.2021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23</a:t>
            </a:fld>
            <a:endParaRPr lang="pl-PL"/>
          </a:p>
        </p:txBody>
      </p:sp>
    </p:spTree>
    <p:extLst>
      <p:ext uri="{BB962C8B-B14F-4D97-AF65-F5344CB8AC3E}">
        <p14:creationId xmlns:p14="http://schemas.microsoft.com/office/powerpoint/2010/main" val="93416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07.05.2021</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21622517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22608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874910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0159370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05844716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61549279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63546575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07.05.2021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07/05/2021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07/05/2021</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07.05.2021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738161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07.05.2021</a:t>
            </a:fld>
            <a:endParaRPr dirty="0">
              <a:solidFill>
                <a:prstClr val="white"/>
              </a:solidFill>
            </a:endParaRPr>
          </a:p>
        </p:txBody>
      </p:sp>
    </p:spTree>
    <p:extLst>
      <p:ext uri="{BB962C8B-B14F-4D97-AF65-F5344CB8AC3E}">
        <p14:creationId xmlns:p14="http://schemas.microsoft.com/office/powerpoint/2010/main" val="32453395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07/05/2021</a:t>
            </a:fld>
            <a:endParaRPr lang="en-GB" dirty="0">
              <a:solidFill>
                <a:srgbClr val="26437E"/>
              </a:solidFill>
            </a:endParaRPr>
          </a:p>
        </p:txBody>
      </p:sp>
    </p:spTree>
    <p:extLst>
      <p:ext uri="{BB962C8B-B14F-4D97-AF65-F5344CB8AC3E}">
        <p14:creationId xmlns:p14="http://schemas.microsoft.com/office/powerpoint/2010/main" val="7848090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599886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3717055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8278264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8357134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335753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438367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866919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63080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179138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332714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800576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91307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5905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290711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2784556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106276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49574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0965775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657266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08045693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577849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00057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071666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50695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31461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8552134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055418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910941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284905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1480800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19207640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200558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8851101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3065819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15399006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3260545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9571535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3554409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23043014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34124905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27595351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27238870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theme" Target="../theme/theme2.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3.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912" r:id="rId55"/>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189373615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jeramiah.net/2012/06/cisco-live-2012-stay-classy-san-diego/" TargetMode="External"/><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_(programming_language)" TargetMode="External"/><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R – analiza danych, uczenie maszynowe – poziom podstawowy </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9AF348-2173-4917-903C-A1C597CE1690}"/>
              </a:ext>
            </a:extLst>
          </p:cNvPr>
          <p:cNvSpPr>
            <a:spLocks noGrp="1"/>
          </p:cNvSpPr>
          <p:nvPr>
            <p:ph type="body" sz="quarter" idx="27"/>
          </p:nvPr>
        </p:nvSpPr>
        <p:spPr/>
        <p:txBody>
          <a:bodyPr>
            <a:normAutofit fontScale="77500" lnSpcReduction="20000"/>
          </a:bodyPr>
          <a:lstStyle/>
          <a:p>
            <a:pPr marL="0" indent="0">
              <a:buNone/>
            </a:pPr>
            <a:r>
              <a:rPr lang="pl-PL" dirty="0"/>
              <a:t>typy podstawowe:</a:t>
            </a:r>
          </a:p>
          <a:p>
            <a:pPr marL="0" indent="0">
              <a:buNone/>
            </a:pPr>
            <a:r>
              <a:rPr lang="pl-PL" dirty="0"/>
              <a:t>a) typy atomowe (ang. </a:t>
            </a:r>
            <a:r>
              <a:rPr lang="pl-PL" dirty="0" err="1"/>
              <a:t>atomic</a:t>
            </a:r>
            <a:r>
              <a:rPr lang="pl-PL" dirty="0"/>
              <a:t>):</a:t>
            </a:r>
          </a:p>
          <a:p>
            <a:pPr marL="0" indent="0">
              <a:buNone/>
            </a:pPr>
            <a:r>
              <a:rPr lang="pl-PL" dirty="0"/>
              <a:t>— wektor wartości logicznych (typ </a:t>
            </a:r>
            <a:r>
              <a:rPr lang="pl-PL" dirty="0" err="1"/>
              <a:t>logical</a:t>
            </a:r>
            <a:r>
              <a:rPr lang="pl-PL" dirty="0"/>
              <a:t>);</a:t>
            </a:r>
          </a:p>
          <a:p>
            <a:pPr marL="0" indent="0">
              <a:buNone/>
            </a:pPr>
            <a:r>
              <a:rPr lang="pl-PL" dirty="0"/>
              <a:t>— wektor bajtów (typ </a:t>
            </a:r>
            <a:r>
              <a:rPr lang="pl-PL" dirty="0" err="1"/>
              <a:t>raw</a:t>
            </a:r>
            <a:r>
              <a:rPr lang="pl-PL" dirty="0"/>
              <a:t>);</a:t>
            </a:r>
          </a:p>
          <a:p>
            <a:pPr marL="0" indent="0">
              <a:buNone/>
            </a:pPr>
            <a:r>
              <a:rPr lang="pl-PL" dirty="0"/>
              <a:t>— wektor wartości całkowitych (typ </a:t>
            </a:r>
            <a:r>
              <a:rPr lang="pl-PL" dirty="0" err="1"/>
              <a:t>integer</a:t>
            </a:r>
            <a:r>
              <a:rPr lang="pl-PL" dirty="0"/>
              <a:t>);</a:t>
            </a:r>
          </a:p>
          <a:p>
            <a:pPr marL="0" indent="0">
              <a:buNone/>
            </a:pPr>
            <a:r>
              <a:rPr lang="pl-PL" dirty="0"/>
              <a:t>— wektor wartości rzeczywistych (typ </a:t>
            </a:r>
            <a:r>
              <a:rPr lang="pl-PL" dirty="0" err="1"/>
              <a:t>double</a:t>
            </a:r>
            <a:r>
              <a:rPr lang="pl-PL" dirty="0"/>
              <a:t>);</a:t>
            </a:r>
          </a:p>
          <a:p>
            <a:pPr marL="0" indent="0">
              <a:buNone/>
            </a:pPr>
            <a:r>
              <a:rPr lang="pl-PL" dirty="0"/>
              <a:t>— wektor </a:t>
            </a:r>
            <a:r>
              <a:rPr lang="pl-PL" dirty="0" err="1"/>
              <a:t>wartosci</a:t>
            </a:r>
            <a:r>
              <a:rPr lang="pl-PL" dirty="0"/>
              <a:t> zespolonych (typ </a:t>
            </a:r>
            <a:r>
              <a:rPr lang="pl-PL" dirty="0" err="1"/>
              <a:t>complex</a:t>
            </a:r>
            <a:r>
              <a:rPr lang="pl-PL" dirty="0"/>
              <a:t>);</a:t>
            </a:r>
          </a:p>
          <a:p>
            <a:pPr marL="0" indent="0">
              <a:buNone/>
            </a:pPr>
            <a:r>
              <a:rPr lang="pl-PL" dirty="0"/>
              <a:t>— wektor napisów (typ </a:t>
            </a:r>
            <a:r>
              <a:rPr lang="pl-PL" dirty="0" err="1"/>
              <a:t>character</a:t>
            </a:r>
            <a:r>
              <a:rPr lang="pl-PL" dirty="0"/>
              <a:t>);</a:t>
            </a:r>
          </a:p>
          <a:p>
            <a:pPr marL="0" indent="0">
              <a:buNone/>
            </a:pPr>
            <a:r>
              <a:rPr lang="pl-PL" dirty="0"/>
              <a:t>— typ pusty (typ NULL);</a:t>
            </a:r>
          </a:p>
          <a:p>
            <a:pPr marL="0" indent="0">
              <a:buNone/>
            </a:pPr>
            <a:r>
              <a:rPr lang="pl-PL" dirty="0"/>
              <a:t>b) typy o strukturze rekurencyjnej (ang. </a:t>
            </a:r>
            <a:r>
              <a:rPr lang="pl-PL" dirty="0" err="1"/>
              <a:t>recursive</a:t>
            </a:r>
            <a:r>
              <a:rPr lang="pl-PL" dirty="0"/>
              <a:t>):</a:t>
            </a:r>
          </a:p>
          <a:p>
            <a:pPr marL="0" indent="0">
              <a:buNone/>
            </a:pPr>
            <a:r>
              <a:rPr lang="pl-PL" dirty="0"/>
              <a:t>— lista (wektor uogólniony);</a:t>
            </a:r>
          </a:p>
          <a:p>
            <a:pPr marL="0" indent="0">
              <a:buNone/>
            </a:pPr>
            <a:r>
              <a:rPr lang="pl-PL" dirty="0"/>
              <a:t>— funkcja (typ </a:t>
            </a:r>
            <a:r>
              <a:rPr lang="pl-PL" dirty="0" err="1"/>
              <a:t>closure</a:t>
            </a:r>
            <a:r>
              <a:rPr lang="pl-PL" dirty="0"/>
              <a:t> lub </a:t>
            </a:r>
            <a:r>
              <a:rPr lang="pl-PL" dirty="0" err="1"/>
              <a:t>function</a:t>
            </a:r>
            <a:r>
              <a:rPr lang="pl-PL" dirty="0"/>
              <a:t>);</a:t>
            </a:r>
          </a:p>
          <a:p>
            <a:pPr marL="0" indent="0">
              <a:buNone/>
            </a:pPr>
            <a:r>
              <a:rPr lang="pl-PL" dirty="0"/>
              <a:t>— środowisko (typ environment);</a:t>
            </a:r>
          </a:p>
          <a:p>
            <a:pPr marL="0" indent="0">
              <a:buNone/>
            </a:pPr>
            <a:r>
              <a:rPr lang="pl-PL" dirty="0"/>
              <a:t>c) typy reprezentujące nieobliczone wyrażenia języka R:</a:t>
            </a:r>
          </a:p>
          <a:p>
            <a:pPr marL="0" indent="0">
              <a:buNone/>
            </a:pPr>
            <a:r>
              <a:rPr lang="pl-PL" dirty="0"/>
              <a:t>— nazwa (symbol; typ </a:t>
            </a:r>
            <a:r>
              <a:rPr lang="pl-PL" dirty="0" err="1"/>
              <a:t>name</a:t>
            </a:r>
            <a:r>
              <a:rPr lang="pl-PL" dirty="0"/>
              <a:t>);</a:t>
            </a:r>
          </a:p>
          <a:p>
            <a:pPr marL="0" indent="0">
              <a:buNone/>
            </a:pPr>
            <a:r>
              <a:rPr lang="pl-PL" dirty="0"/>
              <a:t>— wywołanie (typ </a:t>
            </a:r>
            <a:r>
              <a:rPr lang="pl-PL" dirty="0" err="1"/>
              <a:t>call</a:t>
            </a:r>
            <a:r>
              <a:rPr lang="pl-PL" dirty="0"/>
              <a:t>);</a:t>
            </a:r>
          </a:p>
          <a:p>
            <a:pPr marL="0" indent="0">
              <a:buNone/>
            </a:pPr>
            <a:r>
              <a:rPr lang="pl-PL" dirty="0"/>
              <a:t>— ciąg wyrażeń (typ </a:t>
            </a:r>
            <a:r>
              <a:rPr lang="pl-PL" dirty="0" err="1"/>
              <a:t>expression</a:t>
            </a:r>
            <a:r>
              <a:rPr lang="pl-PL" dirty="0"/>
              <a:t>)</a:t>
            </a:r>
          </a:p>
        </p:txBody>
      </p:sp>
      <p:sp>
        <p:nvSpPr>
          <p:cNvPr id="3" name="Tytuł 2">
            <a:extLst>
              <a:ext uri="{FF2B5EF4-FFF2-40B4-BE49-F238E27FC236}">
                <a16:creationId xmlns:a16="http://schemas.microsoft.com/office/drawing/2014/main" id="{2EE18C64-8719-4E78-8C97-794489CF268C}"/>
              </a:ext>
            </a:extLst>
          </p:cNvPr>
          <p:cNvSpPr>
            <a:spLocks noGrp="1"/>
          </p:cNvSpPr>
          <p:nvPr>
            <p:ph type="title"/>
          </p:nvPr>
        </p:nvSpPr>
        <p:spPr/>
        <p:txBody>
          <a:bodyPr>
            <a:normAutofit/>
          </a:bodyPr>
          <a:lstStyle/>
          <a:p>
            <a:r>
              <a:rPr lang="pl-PL" dirty="0"/>
              <a:t>Typy danych w R możemy sklasyfikować w następujący sposób</a:t>
            </a:r>
          </a:p>
        </p:txBody>
      </p:sp>
    </p:spTree>
    <p:extLst>
      <p:ext uri="{BB962C8B-B14F-4D97-AF65-F5344CB8AC3E}">
        <p14:creationId xmlns:p14="http://schemas.microsoft.com/office/powerpoint/2010/main" val="384091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8DB420C-7B40-440B-9269-DB4D66C0CCB0}"/>
              </a:ext>
            </a:extLst>
          </p:cNvPr>
          <p:cNvSpPr>
            <a:spLocks noGrp="1"/>
          </p:cNvSpPr>
          <p:nvPr>
            <p:ph type="body" sz="quarter" idx="27"/>
          </p:nvPr>
        </p:nvSpPr>
        <p:spPr/>
        <p:txBody>
          <a:bodyPr/>
          <a:lstStyle/>
          <a:p>
            <a:pPr marL="0" indent="0">
              <a:buNone/>
            </a:pPr>
            <a:r>
              <a:rPr lang="pl-PL" dirty="0"/>
              <a:t>2) typy złożone (ang. </a:t>
            </a:r>
            <a:r>
              <a:rPr lang="pl-PL" dirty="0" err="1"/>
              <a:t>compound</a:t>
            </a:r>
            <a:r>
              <a:rPr lang="pl-PL" dirty="0"/>
              <a:t> </a:t>
            </a:r>
            <a:r>
              <a:rPr lang="pl-PL" dirty="0" err="1"/>
              <a:t>types</a:t>
            </a:r>
            <a:r>
              <a:rPr lang="pl-PL" dirty="0"/>
              <a:t>), które reprezentowane są przy użyciu obiektów typów podstawowych, m.in.:</a:t>
            </a:r>
          </a:p>
          <a:p>
            <a:pPr marL="0" indent="0">
              <a:buNone/>
            </a:pPr>
            <a:r>
              <a:rPr lang="pl-PL" dirty="0"/>
              <a:t>— macierz i tablica (klasa matrix oraz </a:t>
            </a:r>
            <a:r>
              <a:rPr lang="pl-PL" dirty="0" err="1"/>
              <a:t>array</a:t>
            </a:r>
            <a:r>
              <a:rPr lang="pl-PL" dirty="0"/>
              <a:t>);</a:t>
            </a:r>
          </a:p>
          <a:p>
            <a:pPr marL="0" indent="0">
              <a:buNone/>
            </a:pPr>
            <a:r>
              <a:rPr lang="pl-PL" dirty="0"/>
              <a:t>— szereg czasowy (klasa </a:t>
            </a:r>
            <a:r>
              <a:rPr lang="pl-PL" dirty="0" err="1"/>
              <a:t>ts</a:t>
            </a:r>
            <a:r>
              <a:rPr lang="pl-PL" dirty="0"/>
              <a:t>)</a:t>
            </a:r>
          </a:p>
          <a:p>
            <a:pPr marL="0" indent="0">
              <a:buNone/>
            </a:pPr>
            <a:r>
              <a:rPr lang="pl-PL" dirty="0"/>
              <a:t>— czynnik (klasa </a:t>
            </a:r>
            <a:r>
              <a:rPr lang="pl-PL" dirty="0" err="1"/>
              <a:t>factor</a:t>
            </a:r>
            <a:r>
              <a:rPr lang="pl-PL" dirty="0"/>
              <a:t>);</a:t>
            </a:r>
          </a:p>
          <a:p>
            <a:pPr marL="0" indent="0">
              <a:buNone/>
            </a:pPr>
            <a:r>
              <a:rPr lang="pl-PL" dirty="0"/>
              <a:t>— ramka danych (klasa </a:t>
            </a:r>
            <a:r>
              <a:rPr lang="pl-PL" dirty="0" err="1"/>
              <a:t>data.frame</a:t>
            </a:r>
            <a:r>
              <a:rPr lang="pl-PL" dirty="0"/>
              <a:t>);</a:t>
            </a:r>
          </a:p>
          <a:p>
            <a:pPr marL="0" indent="0">
              <a:buNone/>
            </a:pPr>
            <a:r>
              <a:rPr lang="pl-PL" dirty="0"/>
              <a:t>— formuła (klasa </a:t>
            </a:r>
            <a:r>
              <a:rPr lang="pl-PL" dirty="0" err="1"/>
              <a:t>formula</a:t>
            </a:r>
            <a:r>
              <a:rPr lang="pl-PL" dirty="0"/>
              <a:t>).</a:t>
            </a:r>
          </a:p>
        </p:txBody>
      </p:sp>
      <p:sp>
        <p:nvSpPr>
          <p:cNvPr id="3" name="Tytuł 2">
            <a:extLst>
              <a:ext uri="{FF2B5EF4-FFF2-40B4-BE49-F238E27FC236}">
                <a16:creationId xmlns:a16="http://schemas.microsoft.com/office/drawing/2014/main" id="{62DA16CF-C01F-4FF5-8B58-92A992D30F95}"/>
              </a:ext>
            </a:extLst>
          </p:cNvPr>
          <p:cNvSpPr>
            <a:spLocks noGrp="1"/>
          </p:cNvSpPr>
          <p:nvPr>
            <p:ph type="title"/>
          </p:nvPr>
        </p:nvSpPr>
        <p:spPr/>
        <p:txBody>
          <a:bodyPr/>
          <a:lstStyle/>
          <a:p>
            <a:r>
              <a:rPr lang="pl-PL" dirty="0"/>
              <a:t>Język R  typy złożone</a:t>
            </a:r>
          </a:p>
        </p:txBody>
      </p:sp>
    </p:spTree>
    <p:extLst>
      <p:ext uri="{BB962C8B-B14F-4D97-AF65-F5344CB8AC3E}">
        <p14:creationId xmlns:p14="http://schemas.microsoft.com/office/powerpoint/2010/main" val="1778128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25A9F9E-7613-4B6F-95F2-27428F1E3EC2}"/>
              </a:ext>
            </a:extLst>
          </p:cNvPr>
          <p:cNvSpPr>
            <a:spLocks noGrp="1"/>
          </p:cNvSpPr>
          <p:nvPr>
            <p:ph type="title"/>
          </p:nvPr>
        </p:nvSpPr>
        <p:spPr/>
        <p:txBody>
          <a:bodyPr/>
          <a:lstStyle/>
          <a:p>
            <a:r>
              <a:rPr lang="pl-PL" dirty="0"/>
              <a:t>Podstawowe operatory</a:t>
            </a:r>
          </a:p>
        </p:txBody>
      </p:sp>
      <p:pic>
        <p:nvPicPr>
          <p:cNvPr id="5" name="Obraz 4">
            <a:extLst>
              <a:ext uri="{FF2B5EF4-FFF2-40B4-BE49-F238E27FC236}">
                <a16:creationId xmlns:a16="http://schemas.microsoft.com/office/drawing/2014/main" id="{725CBC47-7363-4313-90B7-B62184BB2BB6}"/>
              </a:ext>
            </a:extLst>
          </p:cNvPr>
          <p:cNvPicPr>
            <a:picLocks noChangeAspect="1"/>
          </p:cNvPicPr>
          <p:nvPr/>
        </p:nvPicPr>
        <p:blipFill rotWithShape="1">
          <a:blip r:embed="rId2"/>
          <a:srcRect l="26691" t="52159" r="28015" b="8131"/>
          <a:stretch/>
        </p:blipFill>
        <p:spPr>
          <a:xfrm>
            <a:off x="1667435" y="1697690"/>
            <a:ext cx="5788476" cy="2753285"/>
          </a:xfrm>
          <a:prstGeom prst="rect">
            <a:avLst/>
          </a:prstGeom>
        </p:spPr>
      </p:pic>
      <p:sp>
        <p:nvSpPr>
          <p:cNvPr id="6" name="pole tekstowe 5">
            <a:extLst>
              <a:ext uri="{FF2B5EF4-FFF2-40B4-BE49-F238E27FC236}">
                <a16:creationId xmlns:a16="http://schemas.microsoft.com/office/drawing/2014/main" id="{E5F44DBB-A316-44A2-BFA5-9FEF39D6210F}"/>
              </a:ext>
            </a:extLst>
          </p:cNvPr>
          <p:cNvSpPr txBox="1"/>
          <p:nvPr/>
        </p:nvSpPr>
        <p:spPr>
          <a:xfrm>
            <a:off x="1122829" y="1069041"/>
            <a:ext cx="2124636" cy="443753"/>
          </a:xfrm>
          <a:prstGeom prst="rect">
            <a:avLst/>
          </a:prstGeom>
        </p:spPr>
        <p:txBody>
          <a:bodyPr vert="horz" wrap="square" lIns="91440" tIns="45720" rIns="91440" bIns="45720" rtlCol="0">
            <a:normAutofit fontScale="77500" lnSpcReduction="20000"/>
          </a:bodyPr>
          <a:lstStyle/>
          <a:p>
            <a:r>
              <a:rPr lang="pl-PL" dirty="0"/>
              <a:t>Operatory arytmetyczne</a:t>
            </a:r>
          </a:p>
        </p:txBody>
      </p:sp>
    </p:spTree>
    <p:extLst>
      <p:ext uri="{BB962C8B-B14F-4D97-AF65-F5344CB8AC3E}">
        <p14:creationId xmlns:p14="http://schemas.microsoft.com/office/powerpoint/2010/main" val="3402399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8B7CBEB-C6DE-4959-9459-8EBD70C8C2C5}"/>
              </a:ext>
            </a:extLst>
          </p:cNvPr>
          <p:cNvSpPr>
            <a:spLocks noGrp="1"/>
          </p:cNvSpPr>
          <p:nvPr>
            <p:ph type="title"/>
          </p:nvPr>
        </p:nvSpPr>
        <p:spPr/>
        <p:txBody>
          <a:bodyPr/>
          <a:lstStyle/>
          <a:p>
            <a:r>
              <a:rPr lang="pl-PL" dirty="0" err="1"/>
              <a:t>Wektoryzacja</a:t>
            </a:r>
            <a:endParaRPr lang="pl-PL" dirty="0"/>
          </a:p>
        </p:txBody>
      </p:sp>
      <p:pic>
        <p:nvPicPr>
          <p:cNvPr id="5" name="Obraz 4">
            <a:extLst>
              <a:ext uri="{FF2B5EF4-FFF2-40B4-BE49-F238E27FC236}">
                <a16:creationId xmlns:a16="http://schemas.microsoft.com/office/drawing/2014/main" id="{FE3AE030-F328-4BBC-A2F1-14F6E706D24F}"/>
              </a:ext>
            </a:extLst>
          </p:cNvPr>
          <p:cNvPicPr>
            <a:picLocks noChangeAspect="1"/>
          </p:cNvPicPr>
          <p:nvPr/>
        </p:nvPicPr>
        <p:blipFill rotWithShape="1">
          <a:blip r:embed="rId2"/>
          <a:srcRect l="19265" t="35136" r="22133" b="18982"/>
          <a:stretch/>
        </p:blipFill>
        <p:spPr>
          <a:xfrm>
            <a:off x="900951" y="1183341"/>
            <a:ext cx="7324553" cy="3106271"/>
          </a:xfrm>
          <a:prstGeom prst="rect">
            <a:avLst/>
          </a:prstGeom>
        </p:spPr>
      </p:pic>
    </p:spTree>
    <p:extLst>
      <p:ext uri="{BB962C8B-B14F-4D97-AF65-F5344CB8AC3E}">
        <p14:creationId xmlns:p14="http://schemas.microsoft.com/office/powerpoint/2010/main" val="14738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F631B49-16AA-498C-98A4-B12BDA1193DE}"/>
              </a:ext>
            </a:extLst>
          </p:cNvPr>
          <p:cNvSpPr>
            <a:spLocks noGrp="1"/>
          </p:cNvSpPr>
          <p:nvPr>
            <p:ph type="title"/>
          </p:nvPr>
        </p:nvSpPr>
        <p:spPr/>
        <p:txBody>
          <a:bodyPr/>
          <a:lstStyle/>
          <a:p>
            <a:r>
              <a:rPr lang="pl-PL" dirty="0"/>
              <a:t>Operatory logiczne</a:t>
            </a:r>
          </a:p>
        </p:txBody>
      </p:sp>
      <p:pic>
        <p:nvPicPr>
          <p:cNvPr id="5" name="Obraz 4">
            <a:extLst>
              <a:ext uri="{FF2B5EF4-FFF2-40B4-BE49-F238E27FC236}">
                <a16:creationId xmlns:a16="http://schemas.microsoft.com/office/drawing/2014/main" id="{576C0937-8D60-42DF-9813-AAF88EE93EEB}"/>
              </a:ext>
            </a:extLst>
          </p:cNvPr>
          <p:cNvPicPr>
            <a:picLocks noChangeAspect="1"/>
          </p:cNvPicPr>
          <p:nvPr/>
        </p:nvPicPr>
        <p:blipFill rotWithShape="1">
          <a:blip r:embed="rId2"/>
          <a:srcRect l="27279" t="39344" r="28309" b="39344"/>
          <a:stretch/>
        </p:blipFill>
        <p:spPr>
          <a:xfrm>
            <a:off x="1196787" y="1800214"/>
            <a:ext cx="7139101" cy="1855695"/>
          </a:xfrm>
          <a:prstGeom prst="rect">
            <a:avLst/>
          </a:prstGeom>
        </p:spPr>
      </p:pic>
    </p:spTree>
    <p:extLst>
      <p:ext uri="{BB962C8B-B14F-4D97-AF65-F5344CB8AC3E}">
        <p14:creationId xmlns:p14="http://schemas.microsoft.com/office/powerpoint/2010/main" val="1168268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A019641-9574-47C7-A5F6-3B8A14013C07}"/>
              </a:ext>
            </a:extLst>
          </p:cNvPr>
          <p:cNvSpPr>
            <a:spLocks noGrp="1"/>
          </p:cNvSpPr>
          <p:nvPr>
            <p:ph type="title"/>
          </p:nvPr>
        </p:nvSpPr>
        <p:spPr/>
        <p:txBody>
          <a:bodyPr/>
          <a:lstStyle/>
          <a:p>
            <a:r>
              <a:rPr lang="pl-PL" dirty="0"/>
              <a:t>Operacje logiczne</a:t>
            </a:r>
          </a:p>
        </p:txBody>
      </p:sp>
      <p:pic>
        <p:nvPicPr>
          <p:cNvPr id="5" name="Obraz 4">
            <a:extLst>
              <a:ext uri="{FF2B5EF4-FFF2-40B4-BE49-F238E27FC236}">
                <a16:creationId xmlns:a16="http://schemas.microsoft.com/office/drawing/2014/main" id="{9C470303-4CBB-46DE-9A0B-16246AB1C56A}"/>
              </a:ext>
            </a:extLst>
          </p:cNvPr>
          <p:cNvPicPr>
            <a:picLocks noChangeAspect="1"/>
          </p:cNvPicPr>
          <p:nvPr/>
        </p:nvPicPr>
        <p:blipFill rotWithShape="1">
          <a:blip r:embed="rId2"/>
          <a:srcRect l="20809" t="27670" r="23530" b="40294"/>
          <a:stretch/>
        </p:blipFill>
        <p:spPr>
          <a:xfrm>
            <a:off x="692525" y="1405217"/>
            <a:ext cx="7893362" cy="2460812"/>
          </a:xfrm>
          <a:prstGeom prst="rect">
            <a:avLst/>
          </a:prstGeom>
        </p:spPr>
      </p:pic>
    </p:spTree>
    <p:extLst>
      <p:ext uri="{BB962C8B-B14F-4D97-AF65-F5344CB8AC3E}">
        <p14:creationId xmlns:p14="http://schemas.microsoft.com/office/powerpoint/2010/main" val="148655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0E9D47F-F901-4CD1-88EB-520EA85D31B9}"/>
              </a:ext>
            </a:extLst>
          </p:cNvPr>
          <p:cNvSpPr>
            <a:spLocks noGrp="1"/>
          </p:cNvSpPr>
          <p:nvPr>
            <p:ph type="title"/>
          </p:nvPr>
        </p:nvSpPr>
        <p:spPr/>
        <p:txBody>
          <a:bodyPr/>
          <a:lstStyle/>
          <a:p>
            <a:r>
              <a:rPr lang="pl-PL" dirty="0"/>
              <a:t>Operatory relacyjne</a:t>
            </a:r>
          </a:p>
        </p:txBody>
      </p:sp>
      <p:pic>
        <p:nvPicPr>
          <p:cNvPr id="5" name="Obraz 4">
            <a:extLst>
              <a:ext uri="{FF2B5EF4-FFF2-40B4-BE49-F238E27FC236}">
                <a16:creationId xmlns:a16="http://schemas.microsoft.com/office/drawing/2014/main" id="{084AAA23-7372-4B2F-86B0-6736280EA3C9}"/>
              </a:ext>
            </a:extLst>
          </p:cNvPr>
          <p:cNvPicPr>
            <a:picLocks noChangeAspect="1"/>
          </p:cNvPicPr>
          <p:nvPr/>
        </p:nvPicPr>
        <p:blipFill rotWithShape="1">
          <a:blip r:embed="rId2"/>
          <a:srcRect l="27206" t="37308" r="28161" b="28891"/>
          <a:stretch/>
        </p:blipFill>
        <p:spPr>
          <a:xfrm>
            <a:off x="1136276" y="1418665"/>
            <a:ext cx="7129774" cy="2924735"/>
          </a:xfrm>
          <a:prstGeom prst="rect">
            <a:avLst/>
          </a:prstGeom>
        </p:spPr>
      </p:pic>
    </p:spTree>
    <p:extLst>
      <p:ext uri="{BB962C8B-B14F-4D97-AF65-F5344CB8AC3E}">
        <p14:creationId xmlns:p14="http://schemas.microsoft.com/office/powerpoint/2010/main" val="199074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C8A9451-4791-4BF4-A16A-D7AD0CE10A03}"/>
              </a:ext>
            </a:extLst>
          </p:cNvPr>
          <p:cNvSpPr>
            <a:spLocks noGrp="1"/>
          </p:cNvSpPr>
          <p:nvPr>
            <p:ph type="title"/>
          </p:nvPr>
        </p:nvSpPr>
        <p:spPr/>
        <p:txBody>
          <a:bodyPr/>
          <a:lstStyle/>
          <a:p>
            <a:r>
              <a:rPr lang="pl-PL" dirty="0"/>
              <a:t>Wybrane funkcje matematyczne</a:t>
            </a:r>
          </a:p>
        </p:txBody>
      </p:sp>
      <p:pic>
        <p:nvPicPr>
          <p:cNvPr id="5" name="Obraz 4">
            <a:extLst>
              <a:ext uri="{FF2B5EF4-FFF2-40B4-BE49-F238E27FC236}">
                <a16:creationId xmlns:a16="http://schemas.microsoft.com/office/drawing/2014/main" id="{46F5F510-5A75-4C17-8D3F-9C507731E85D}"/>
              </a:ext>
            </a:extLst>
          </p:cNvPr>
          <p:cNvPicPr>
            <a:picLocks noChangeAspect="1"/>
          </p:cNvPicPr>
          <p:nvPr/>
        </p:nvPicPr>
        <p:blipFill rotWithShape="1">
          <a:blip r:embed="rId2"/>
          <a:srcRect l="6030" t="18303" r="22941" b="9615"/>
          <a:stretch/>
        </p:blipFill>
        <p:spPr>
          <a:xfrm>
            <a:off x="551328" y="1001806"/>
            <a:ext cx="7320385" cy="4023938"/>
          </a:xfrm>
          <a:prstGeom prst="rect">
            <a:avLst/>
          </a:prstGeom>
        </p:spPr>
      </p:pic>
    </p:spTree>
    <p:extLst>
      <p:ext uri="{BB962C8B-B14F-4D97-AF65-F5344CB8AC3E}">
        <p14:creationId xmlns:p14="http://schemas.microsoft.com/office/powerpoint/2010/main" val="372239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BF27B19-AA35-455D-A2A1-DF427D1B14D2}"/>
              </a:ext>
            </a:extLst>
          </p:cNvPr>
          <p:cNvSpPr>
            <a:spLocks noGrp="1"/>
          </p:cNvSpPr>
          <p:nvPr>
            <p:ph type="body" sz="quarter" idx="27"/>
          </p:nvPr>
        </p:nvSpPr>
        <p:spPr>
          <a:xfrm>
            <a:off x="450850" y="1136028"/>
            <a:ext cx="8235950" cy="2461060"/>
          </a:xfrm>
        </p:spPr>
        <p:txBody>
          <a:bodyPr>
            <a:normAutofit/>
          </a:bodyPr>
          <a:lstStyle/>
          <a:p>
            <a:pPr marL="0" indent="0">
              <a:buNone/>
            </a:pPr>
            <a:r>
              <a:rPr lang="pl-PL" dirty="0"/>
              <a:t>O ile tylko nasza praca ze środowiskiem R nie sprowadza się do korzystania jedynie z „zaawansowanych możliwości kalkulatora”, dość szybko odczujemy konieczność użycia tego samego fragmentu kodu wielokrotnie – jednak być może na różnych danych wejściowych. Tak jak listy służą nam do grupowania obiektów, tak potrzeba wprowadzania własnych funkcji wynika z chęci zapamiętania i spożytkowania „gdzieś indziej” pewnych ciągów wyrażeń. Dodatkową zaletą stosowania funkcji jest możliwość dzielenia długiego kodu na łatwiejsze do opanowania, bo bardziej abstrakcyjne części.</a:t>
            </a:r>
          </a:p>
        </p:txBody>
      </p:sp>
      <p:sp>
        <p:nvSpPr>
          <p:cNvPr id="3" name="Tytuł 2">
            <a:extLst>
              <a:ext uri="{FF2B5EF4-FFF2-40B4-BE49-F238E27FC236}">
                <a16:creationId xmlns:a16="http://schemas.microsoft.com/office/drawing/2014/main" id="{683103AB-DFEA-4296-9534-735A50F4EF84}"/>
              </a:ext>
            </a:extLst>
          </p:cNvPr>
          <p:cNvSpPr>
            <a:spLocks noGrp="1"/>
          </p:cNvSpPr>
          <p:nvPr>
            <p:ph type="title"/>
          </p:nvPr>
        </p:nvSpPr>
        <p:spPr/>
        <p:txBody>
          <a:bodyPr/>
          <a:lstStyle/>
          <a:p>
            <a:r>
              <a:rPr lang="pl-PL" dirty="0"/>
              <a:t>Funkcje</a:t>
            </a:r>
          </a:p>
        </p:txBody>
      </p:sp>
    </p:spTree>
    <p:extLst>
      <p:ext uri="{BB962C8B-B14F-4D97-AF65-F5344CB8AC3E}">
        <p14:creationId xmlns:p14="http://schemas.microsoft.com/office/powerpoint/2010/main" val="3281060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D621D05-81F3-4DE3-A90C-069D90C60501}"/>
              </a:ext>
            </a:extLst>
          </p:cNvPr>
          <p:cNvSpPr>
            <a:spLocks noGrp="1"/>
          </p:cNvSpPr>
          <p:nvPr>
            <p:ph type="title"/>
          </p:nvPr>
        </p:nvSpPr>
        <p:spPr/>
        <p:txBody>
          <a:bodyPr/>
          <a:lstStyle/>
          <a:p>
            <a:r>
              <a:rPr lang="pl-PL" dirty="0"/>
              <a:t>Funkcje</a:t>
            </a:r>
          </a:p>
        </p:txBody>
      </p:sp>
      <p:sp>
        <p:nvSpPr>
          <p:cNvPr id="5" name="pole tekstowe 4">
            <a:extLst>
              <a:ext uri="{FF2B5EF4-FFF2-40B4-BE49-F238E27FC236}">
                <a16:creationId xmlns:a16="http://schemas.microsoft.com/office/drawing/2014/main" id="{605463EE-3195-4830-879C-F7D1949A7009}"/>
              </a:ext>
            </a:extLst>
          </p:cNvPr>
          <p:cNvSpPr txBox="1"/>
          <p:nvPr/>
        </p:nvSpPr>
        <p:spPr>
          <a:xfrm>
            <a:off x="1237130" y="1354434"/>
            <a:ext cx="6589058" cy="2585323"/>
          </a:xfrm>
          <a:prstGeom prst="rect">
            <a:avLst/>
          </a:prstGeom>
          <a:noFill/>
        </p:spPr>
        <p:txBody>
          <a:bodyPr wrap="square">
            <a:spAutoFit/>
          </a:bodyPr>
          <a:lstStyle/>
          <a:p>
            <a:r>
              <a:rPr lang="pl-PL" dirty="0"/>
              <a:t>	</a:t>
            </a:r>
          </a:p>
          <a:p>
            <a:r>
              <a:rPr lang="pl-PL" b="1" dirty="0" err="1"/>
              <a:t>nazwa_funkcja</a:t>
            </a:r>
            <a:r>
              <a:rPr lang="pl-PL" b="1" dirty="0"/>
              <a:t> &lt;-  </a:t>
            </a:r>
            <a:r>
              <a:rPr lang="pl-PL" b="1" dirty="0" err="1"/>
              <a:t>function</a:t>
            </a:r>
            <a:r>
              <a:rPr lang="pl-PL" dirty="0"/>
              <a:t>(</a:t>
            </a:r>
            <a:r>
              <a:rPr lang="pl-PL" i="1" dirty="0"/>
              <a:t>argument 1, argument 2, …</a:t>
            </a:r>
            <a:r>
              <a:rPr lang="pl-PL" dirty="0"/>
              <a:t>)</a:t>
            </a:r>
          </a:p>
          <a:p>
            <a:r>
              <a:rPr lang="pl-PL" dirty="0"/>
              <a:t>{</a:t>
            </a:r>
          </a:p>
          <a:p>
            <a:r>
              <a:rPr lang="pl-PL" dirty="0"/>
              <a:t> </a:t>
            </a:r>
          </a:p>
          <a:p>
            <a:r>
              <a:rPr lang="pl-PL" dirty="0"/>
              <a:t>   ciało funkcji</a:t>
            </a:r>
          </a:p>
          <a:p>
            <a:r>
              <a:rPr lang="pl-PL" dirty="0"/>
              <a:t> </a:t>
            </a:r>
          </a:p>
          <a:p>
            <a:r>
              <a:rPr lang="pl-PL" dirty="0"/>
              <a:t>   return(wartość lub obiekt zwracany)</a:t>
            </a:r>
          </a:p>
          <a:p>
            <a:r>
              <a:rPr lang="pl-PL" dirty="0"/>
              <a:t> </a:t>
            </a:r>
          </a:p>
          <a:p>
            <a:r>
              <a:rPr lang="pl-PL" dirty="0"/>
              <a:t>}</a:t>
            </a:r>
          </a:p>
        </p:txBody>
      </p:sp>
    </p:spTree>
    <p:extLst>
      <p:ext uri="{BB962C8B-B14F-4D97-AF65-F5344CB8AC3E}">
        <p14:creationId xmlns:p14="http://schemas.microsoft.com/office/powerpoint/2010/main" val="62320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języka R</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Środowiska pracy </a:t>
            </a:r>
            <a:r>
              <a:rPr lang="pl-PL" dirty="0" err="1"/>
              <a:t>RStudio</a:t>
            </a:r>
            <a:r>
              <a:rPr lang="pl-PL" dirty="0"/>
              <a:t>, </a:t>
            </a:r>
            <a:r>
              <a:rPr lang="pl-PL" dirty="0" err="1"/>
              <a:t>R.Cran</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Rozszerzenia</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Podstawy języka R</a:t>
            </a:r>
            <a:endParaRPr lang="en-US" dirty="0"/>
          </a:p>
        </p:txBody>
      </p:sp>
      <p:sp>
        <p:nvSpPr>
          <p:cNvPr id="8" name="Symbol zastępczy tekstu 7"/>
          <p:cNvSpPr>
            <a:spLocks noGrp="1"/>
          </p:cNvSpPr>
          <p:nvPr>
            <p:ph type="body" sz="quarter" idx="33"/>
          </p:nvPr>
        </p:nvSpPr>
        <p:spPr>
          <a:xfrm>
            <a:off x="1581528" y="2720113"/>
            <a:ext cx="7105272" cy="284373"/>
          </a:xfrm>
        </p:spPr>
        <p:txBody>
          <a:bodyPr/>
          <a:lstStyle/>
          <a:p>
            <a:pPr marL="213360" indent="-180340"/>
            <a:r>
              <a:rPr lang="pl-PL" dirty="0"/>
              <a:t>Struktury danych w R – wektory, listy, faktory, macierze, ramki danych. </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Zarządzanie danymi w R. </a:t>
            </a:r>
          </a:p>
        </p:txBody>
      </p:sp>
      <p:sp>
        <p:nvSpPr>
          <p:cNvPr id="10" name="Symbol zastępczy tekstu 9"/>
          <p:cNvSpPr>
            <a:spLocks noGrp="1"/>
          </p:cNvSpPr>
          <p:nvPr>
            <p:ph type="body" sz="quarter" idx="35"/>
          </p:nvPr>
        </p:nvSpPr>
        <p:spPr>
          <a:xfrm>
            <a:off x="1581528" y="3466881"/>
            <a:ext cx="7105272" cy="279757"/>
          </a:xfrm>
        </p:spPr>
        <p:txBody>
          <a:bodyPr/>
          <a:lstStyle/>
          <a:p>
            <a:r>
              <a:rPr lang="en-US" dirty="0"/>
              <a:t>Import </a:t>
            </a:r>
            <a:r>
              <a:rPr lang="en-US" dirty="0" err="1"/>
              <a:t>danych</a:t>
            </a:r>
            <a:r>
              <a:rPr lang="en-US" dirty="0"/>
              <a:t> z </a:t>
            </a:r>
            <a:r>
              <a:rPr lang="en-US" dirty="0" err="1"/>
              <a:t>różnych</a:t>
            </a:r>
            <a:r>
              <a:rPr lang="en-US" dirty="0"/>
              <a:t> </a:t>
            </a:r>
            <a:r>
              <a:rPr lang="en-US" dirty="0" err="1"/>
              <a:t>źródeł</a:t>
            </a:r>
            <a:r>
              <a:rPr lang="en-US" dirty="0"/>
              <a:t>. </a:t>
            </a:r>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Wizualizacja</a:t>
            </a:r>
            <a:r>
              <a:rPr lang="en-US" dirty="0"/>
              <a:t> </a:t>
            </a:r>
            <a:r>
              <a:rPr lang="en-US" dirty="0" err="1"/>
              <a:t>danych</a:t>
            </a:r>
            <a:r>
              <a:rPr lang="en-US" dirty="0"/>
              <a:t> w R. </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510983E-1BAE-4254-8C55-19DEB9DBA5DD}"/>
              </a:ext>
            </a:extLst>
          </p:cNvPr>
          <p:cNvSpPr>
            <a:spLocks noGrp="1"/>
          </p:cNvSpPr>
          <p:nvPr>
            <p:ph type="title"/>
          </p:nvPr>
        </p:nvSpPr>
        <p:spPr/>
        <p:txBody>
          <a:bodyPr/>
          <a:lstStyle/>
          <a:p>
            <a:r>
              <a:rPr lang="pl-PL" dirty="0"/>
              <a:t>ZADANIE</a:t>
            </a:r>
          </a:p>
        </p:txBody>
      </p:sp>
      <p:pic>
        <p:nvPicPr>
          <p:cNvPr id="5" name="Obraz 4">
            <a:extLst>
              <a:ext uri="{FF2B5EF4-FFF2-40B4-BE49-F238E27FC236}">
                <a16:creationId xmlns:a16="http://schemas.microsoft.com/office/drawing/2014/main" id="{3F089A9E-0169-4603-9FD7-95635F170BA6}"/>
              </a:ext>
            </a:extLst>
          </p:cNvPr>
          <p:cNvPicPr>
            <a:picLocks noChangeAspect="1"/>
          </p:cNvPicPr>
          <p:nvPr/>
        </p:nvPicPr>
        <p:blipFill rotWithShape="1">
          <a:blip r:embed="rId2"/>
          <a:srcRect l="22132" t="34729" r="21104" b="41923"/>
          <a:stretch/>
        </p:blipFill>
        <p:spPr>
          <a:xfrm>
            <a:off x="995082" y="1919566"/>
            <a:ext cx="7287912" cy="1623733"/>
          </a:xfrm>
          <a:prstGeom prst="rect">
            <a:avLst/>
          </a:prstGeom>
        </p:spPr>
      </p:pic>
      <p:sp>
        <p:nvSpPr>
          <p:cNvPr id="6" name="Prostokąt 5">
            <a:extLst>
              <a:ext uri="{FF2B5EF4-FFF2-40B4-BE49-F238E27FC236}">
                <a16:creationId xmlns:a16="http://schemas.microsoft.com/office/drawing/2014/main" id="{CB1BE87C-BB8F-41AB-A156-D85B1F77E405}"/>
              </a:ext>
            </a:extLst>
          </p:cNvPr>
          <p:cNvSpPr/>
          <p:nvPr/>
        </p:nvSpPr>
        <p:spPr>
          <a:xfrm>
            <a:off x="1701053" y="2064124"/>
            <a:ext cx="309282" cy="208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7" name="Prostokąt 6">
            <a:extLst>
              <a:ext uri="{FF2B5EF4-FFF2-40B4-BE49-F238E27FC236}">
                <a16:creationId xmlns:a16="http://schemas.microsoft.com/office/drawing/2014/main" id="{3D2BE959-73EB-40E8-A2C2-B63CA247E8CE}"/>
              </a:ext>
            </a:extLst>
          </p:cNvPr>
          <p:cNvSpPr/>
          <p:nvPr/>
        </p:nvSpPr>
        <p:spPr>
          <a:xfrm>
            <a:off x="5298141" y="2731432"/>
            <a:ext cx="1001806" cy="2084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3937772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EA7F4D-A63B-4DE2-B3F7-394F9ABFD60D}"/>
              </a:ext>
            </a:extLst>
          </p:cNvPr>
          <p:cNvSpPr>
            <a:spLocks noGrp="1"/>
          </p:cNvSpPr>
          <p:nvPr>
            <p:ph type="title"/>
          </p:nvPr>
        </p:nvSpPr>
        <p:spPr/>
        <p:txBody>
          <a:bodyPr/>
          <a:lstStyle/>
          <a:p>
            <a:r>
              <a:rPr lang="pl-PL" dirty="0"/>
              <a:t>ZADANIE</a:t>
            </a:r>
          </a:p>
        </p:txBody>
      </p:sp>
      <p:pic>
        <p:nvPicPr>
          <p:cNvPr id="9" name="Obraz 8">
            <a:extLst>
              <a:ext uri="{FF2B5EF4-FFF2-40B4-BE49-F238E27FC236}">
                <a16:creationId xmlns:a16="http://schemas.microsoft.com/office/drawing/2014/main" id="{6CF32A12-3590-4DB4-B9FA-D3E5E754A9B1}"/>
              </a:ext>
            </a:extLst>
          </p:cNvPr>
          <p:cNvPicPr>
            <a:picLocks noChangeAspect="1"/>
          </p:cNvPicPr>
          <p:nvPr/>
        </p:nvPicPr>
        <p:blipFill rotWithShape="1">
          <a:blip r:embed="rId2"/>
          <a:srcRect l="25956" t="32828" r="26838" b="13688"/>
          <a:stretch/>
        </p:blipFill>
        <p:spPr>
          <a:xfrm>
            <a:off x="1324535" y="1069042"/>
            <a:ext cx="6031005" cy="3701270"/>
          </a:xfrm>
          <a:prstGeom prst="rect">
            <a:avLst/>
          </a:prstGeom>
        </p:spPr>
      </p:pic>
      <p:sp>
        <p:nvSpPr>
          <p:cNvPr id="10" name="Prostokąt 9">
            <a:extLst>
              <a:ext uri="{FF2B5EF4-FFF2-40B4-BE49-F238E27FC236}">
                <a16:creationId xmlns:a16="http://schemas.microsoft.com/office/drawing/2014/main" id="{E163139F-C324-4C53-A68C-B75D4F83601A}"/>
              </a:ext>
            </a:extLst>
          </p:cNvPr>
          <p:cNvSpPr/>
          <p:nvPr/>
        </p:nvSpPr>
        <p:spPr>
          <a:xfrm>
            <a:off x="5943600" y="1344706"/>
            <a:ext cx="786653" cy="1748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1" name="Prostokąt 10">
            <a:extLst>
              <a:ext uri="{FF2B5EF4-FFF2-40B4-BE49-F238E27FC236}">
                <a16:creationId xmlns:a16="http://schemas.microsoft.com/office/drawing/2014/main" id="{36A36D2E-51B5-4A38-861F-0472F2D52F81}"/>
              </a:ext>
            </a:extLst>
          </p:cNvPr>
          <p:cNvSpPr/>
          <p:nvPr/>
        </p:nvSpPr>
        <p:spPr>
          <a:xfrm>
            <a:off x="1929652" y="1169894"/>
            <a:ext cx="242047" cy="1748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1762517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Biblioteka ggplot2. </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Publikacja wyników pracy – </a:t>
            </a:r>
            <a:r>
              <a:rPr lang="pl-PL" dirty="0" err="1"/>
              <a:t>Knitr</a:t>
            </a:r>
            <a:r>
              <a:rPr lang="pl-PL" dirty="0"/>
              <a:t>. </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Wprowadzenie do uczenia maszynowego. </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Przykłady zastosowań algorytmów uczenia maszynowego.</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Integracja języka R z Microsoft SQL Server.</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Wykorzystanie Microsoft R Server. </a:t>
            </a:r>
          </a:p>
        </p:txBody>
      </p:sp>
      <p:sp>
        <p:nvSpPr>
          <p:cNvPr id="10" name="Symbol zastępczy tekstu 9"/>
          <p:cNvSpPr>
            <a:spLocks noGrp="1"/>
          </p:cNvSpPr>
          <p:nvPr>
            <p:ph type="body" sz="quarter" idx="35"/>
          </p:nvPr>
        </p:nvSpPr>
        <p:spPr>
          <a:xfrm>
            <a:off x="1581528" y="3441989"/>
            <a:ext cx="7105272" cy="482889"/>
          </a:xfrm>
        </p:spPr>
        <p:txBody>
          <a:bodyPr/>
          <a:lstStyle/>
          <a:p>
            <a:r>
              <a:rPr lang="pl-PL" dirty="0"/>
              <a:t>Wykorzystanie języka R w raportach Reporting Services oraz w modelach analitycznych Power BI.</a:t>
            </a:r>
          </a:p>
        </p:txBody>
      </p:sp>
      <p:sp>
        <p:nvSpPr>
          <p:cNvPr id="11" name="Symbol zastępczy tekstu 10"/>
          <p:cNvSpPr>
            <a:spLocks noGrp="1"/>
          </p:cNvSpPr>
          <p:nvPr>
            <p:ph type="body" sz="quarter" idx="36"/>
          </p:nvPr>
        </p:nvSpPr>
        <p:spPr/>
        <p:txBody>
          <a:bodyPr/>
          <a:lstStyle/>
          <a:p>
            <a:endParaRPr lang="pl-PL"/>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207591-4AF1-47A1-9DAC-F4A95B6226B0}"/>
              </a:ext>
            </a:extLst>
          </p:cNvPr>
          <p:cNvSpPr>
            <a:spLocks noGrp="1"/>
          </p:cNvSpPr>
          <p:nvPr>
            <p:ph type="title"/>
          </p:nvPr>
        </p:nvSpPr>
        <p:spPr/>
        <p:txBody>
          <a:bodyPr/>
          <a:lstStyle/>
          <a:p>
            <a:r>
              <a:rPr lang="pl-PL" dirty="0"/>
              <a:t>Pakiety języka R</a:t>
            </a:r>
          </a:p>
        </p:txBody>
      </p:sp>
      <p:sp>
        <p:nvSpPr>
          <p:cNvPr id="4" name="pole tekstowe 3">
            <a:extLst>
              <a:ext uri="{FF2B5EF4-FFF2-40B4-BE49-F238E27FC236}">
                <a16:creationId xmlns:a16="http://schemas.microsoft.com/office/drawing/2014/main" id="{C0A30A75-B7EA-4FC4-AEB5-0870F8A4DD35}"/>
              </a:ext>
            </a:extLst>
          </p:cNvPr>
          <p:cNvSpPr txBox="1"/>
          <p:nvPr/>
        </p:nvSpPr>
        <p:spPr>
          <a:xfrm>
            <a:off x="907675" y="1476739"/>
            <a:ext cx="7066430" cy="923330"/>
          </a:xfrm>
          <a:prstGeom prst="rect">
            <a:avLst/>
          </a:prstGeom>
          <a:noFill/>
        </p:spPr>
        <p:txBody>
          <a:bodyPr wrap="square">
            <a:spAutoFit/>
          </a:bodyPr>
          <a:lstStyle/>
          <a:p>
            <a:r>
              <a:rPr lang="pl-PL" b="1" dirty="0"/>
              <a:t>CARET</a:t>
            </a:r>
            <a:r>
              <a:rPr lang="pl-PL" dirty="0"/>
              <a:t>: </a:t>
            </a:r>
            <a:r>
              <a:rPr lang="pl-PL" dirty="0" err="1"/>
              <a:t>Caret</a:t>
            </a:r>
            <a:r>
              <a:rPr lang="pl-PL" dirty="0"/>
              <a:t> oznacza trening klasyfikacyjny i regresyjny. Pakiet CARET służy do wykonywania klasyfikacji i zadań regresyjnych. Składa się z wielu innych wbudowanych pakietów. </a:t>
            </a:r>
          </a:p>
        </p:txBody>
      </p:sp>
      <p:sp>
        <p:nvSpPr>
          <p:cNvPr id="6" name="pole tekstowe 5">
            <a:extLst>
              <a:ext uri="{FF2B5EF4-FFF2-40B4-BE49-F238E27FC236}">
                <a16:creationId xmlns:a16="http://schemas.microsoft.com/office/drawing/2014/main" id="{2B84741E-D476-4224-B0A5-5B003052023B}"/>
              </a:ext>
            </a:extLst>
          </p:cNvPr>
          <p:cNvSpPr txBox="1"/>
          <p:nvPr/>
        </p:nvSpPr>
        <p:spPr>
          <a:xfrm>
            <a:off x="907675" y="2794550"/>
            <a:ext cx="7274860" cy="1200329"/>
          </a:xfrm>
          <a:prstGeom prst="rect">
            <a:avLst/>
          </a:prstGeom>
          <a:noFill/>
        </p:spPr>
        <p:txBody>
          <a:bodyPr wrap="square">
            <a:spAutoFit/>
          </a:bodyPr>
          <a:lstStyle/>
          <a:p>
            <a:r>
              <a:rPr lang="pl-PL" b="1" dirty="0"/>
              <a:t>ggplot2</a:t>
            </a:r>
            <a:r>
              <a:rPr lang="pl-PL" dirty="0"/>
              <a:t>: R jest najbardziej znany ze swojej biblioteki wizualizacji ggplot2. Zapewnia estetyczny zestaw grafik, które są również interaktywne. Pakiet ggplot2 służy do tworzenia wykresów i wizualizacji danych. </a:t>
            </a:r>
          </a:p>
        </p:txBody>
      </p:sp>
    </p:spTree>
    <p:extLst>
      <p:ext uri="{BB962C8B-B14F-4D97-AF65-F5344CB8AC3E}">
        <p14:creationId xmlns:p14="http://schemas.microsoft.com/office/powerpoint/2010/main" val="2830826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F750D55-F9AF-4967-91B6-3C8DA182E93E}"/>
              </a:ext>
            </a:extLst>
          </p:cNvPr>
          <p:cNvSpPr>
            <a:spLocks noGrp="1"/>
          </p:cNvSpPr>
          <p:nvPr>
            <p:ph type="body" sz="quarter" idx="27"/>
          </p:nvPr>
        </p:nvSpPr>
        <p:spPr/>
        <p:txBody>
          <a:bodyPr/>
          <a:lstStyle/>
          <a:p>
            <a:pPr marL="0" indent="0">
              <a:buNone/>
            </a:pPr>
            <a:r>
              <a:rPr lang="pl-PL" b="1" dirty="0" err="1"/>
              <a:t>randomForest</a:t>
            </a:r>
            <a:r>
              <a:rPr lang="pl-PL" dirty="0"/>
              <a:t>: pakiet </a:t>
            </a:r>
            <a:r>
              <a:rPr lang="pl-PL" dirty="0" err="1"/>
              <a:t>randomForest</a:t>
            </a:r>
            <a:r>
              <a:rPr lang="pl-PL" dirty="0"/>
              <a:t> umożliwia łatwe korzystanie z algorytmu losowego lasu. </a:t>
            </a:r>
          </a:p>
          <a:p>
            <a:pPr marL="0" indent="0">
              <a:buNone/>
            </a:pPr>
            <a:endParaRPr lang="pl-PL" dirty="0"/>
          </a:p>
          <a:p>
            <a:pPr marL="0" indent="0">
              <a:buNone/>
            </a:pPr>
            <a:r>
              <a:rPr lang="pl-PL" b="1" dirty="0" err="1"/>
              <a:t>nnet</a:t>
            </a:r>
            <a:r>
              <a:rPr lang="pl-PL" dirty="0"/>
              <a:t>: Pakiet </a:t>
            </a:r>
            <a:r>
              <a:rPr lang="pl-PL" dirty="0" err="1"/>
              <a:t>nnet</a:t>
            </a:r>
            <a:r>
              <a:rPr lang="pl-PL" dirty="0"/>
              <a:t> wykorzystuje sieci neuronowe w uczeniu głębokim do tworzenia warstw, które pomagają w uczeniu i prognozowaniu modeli. Strata (różnica między wartością rzeczywistą a wartością przewidywaną) zmniejsza się po każdej iteracji treningu. </a:t>
            </a:r>
          </a:p>
          <a:p>
            <a:pPr marL="0" indent="0">
              <a:buNone/>
            </a:pPr>
            <a:endParaRPr lang="pl-PL" dirty="0"/>
          </a:p>
          <a:p>
            <a:pPr marL="0" indent="0">
              <a:buNone/>
            </a:pPr>
            <a:r>
              <a:rPr lang="pl-PL" b="1" dirty="0"/>
              <a:t>e1071</a:t>
            </a:r>
            <a:r>
              <a:rPr lang="pl-PL" dirty="0"/>
              <a:t>: Pakiet e1071 służy do implementacji maszyn wektorów nośnych, algorytmu naiwnego </a:t>
            </a:r>
            <a:r>
              <a:rPr lang="pl-PL" dirty="0" err="1"/>
              <a:t>bayesa</a:t>
            </a:r>
            <a:r>
              <a:rPr lang="pl-PL" dirty="0"/>
              <a:t> i wielu innych algorytmów. </a:t>
            </a:r>
          </a:p>
        </p:txBody>
      </p:sp>
      <p:sp>
        <p:nvSpPr>
          <p:cNvPr id="3" name="Tytuł 2">
            <a:extLst>
              <a:ext uri="{FF2B5EF4-FFF2-40B4-BE49-F238E27FC236}">
                <a16:creationId xmlns:a16="http://schemas.microsoft.com/office/drawing/2014/main" id="{C631DFA1-424D-47E3-9E7C-70A491A35661}"/>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3760378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FBE9691-AB43-4E72-9930-17B1156724CB}"/>
              </a:ext>
            </a:extLst>
          </p:cNvPr>
          <p:cNvSpPr>
            <a:spLocks noGrp="1"/>
          </p:cNvSpPr>
          <p:nvPr>
            <p:ph type="body" sz="quarter" idx="27"/>
          </p:nvPr>
        </p:nvSpPr>
        <p:spPr/>
        <p:txBody>
          <a:bodyPr/>
          <a:lstStyle/>
          <a:p>
            <a:pPr marL="0" indent="0">
              <a:buNone/>
            </a:pPr>
            <a:r>
              <a:rPr lang="pl-PL" b="1" dirty="0" err="1"/>
              <a:t>rpart</a:t>
            </a:r>
            <a:r>
              <a:rPr lang="pl-PL" dirty="0"/>
              <a:t>: pakiet </a:t>
            </a:r>
            <a:r>
              <a:rPr lang="pl-PL" dirty="0" err="1"/>
              <a:t>rpart</a:t>
            </a:r>
            <a:r>
              <a:rPr lang="pl-PL" dirty="0"/>
              <a:t> służy do partycjonowania danych. Służy do zadań klasyfikacyjnych i regresyjnych. Wynikowy model ma postać binarnego. </a:t>
            </a:r>
          </a:p>
          <a:p>
            <a:pPr marL="0" indent="0">
              <a:buNone/>
            </a:pPr>
            <a:endParaRPr lang="pl-PL" dirty="0"/>
          </a:p>
          <a:p>
            <a:pPr marL="0" indent="0">
              <a:buNone/>
            </a:pPr>
            <a:r>
              <a:rPr lang="pl-PL" b="1" dirty="0" err="1"/>
              <a:t>dplyr</a:t>
            </a:r>
            <a:r>
              <a:rPr lang="pl-PL" dirty="0"/>
              <a:t>: Podobnie jak </a:t>
            </a:r>
            <a:r>
              <a:rPr lang="pl-PL" dirty="0" err="1"/>
              <a:t>rpart</a:t>
            </a:r>
            <a:r>
              <a:rPr lang="pl-PL" dirty="0"/>
              <a:t>, pakiet </a:t>
            </a:r>
            <a:r>
              <a:rPr lang="pl-PL" dirty="0" err="1"/>
              <a:t>dplyr</a:t>
            </a:r>
            <a:r>
              <a:rPr lang="pl-PL" dirty="0"/>
              <a:t> jest również pakietem do manipulacji danymi. Pomaga manipulować danymi za pomocą funkcji, takich jak filtrowanie, wybieranie i porządkowanie. </a:t>
            </a:r>
          </a:p>
        </p:txBody>
      </p:sp>
      <p:sp>
        <p:nvSpPr>
          <p:cNvPr id="3" name="Tytuł 2">
            <a:extLst>
              <a:ext uri="{FF2B5EF4-FFF2-40B4-BE49-F238E27FC236}">
                <a16:creationId xmlns:a16="http://schemas.microsoft.com/office/drawing/2014/main" id="{927AC3D6-79B0-4651-9B36-246C79763459}"/>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21332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07.05.2021</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07.05.2021</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07.05.2021</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07.05.2021</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0C30F9A-F124-4732-8218-46EA4056DA3A}"/>
              </a:ext>
            </a:extLst>
          </p:cNvPr>
          <p:cNvSpPr>
            <a:spLocks noGrp="1"/>
          </p:cNvSpPr>
          <p:nvPr>
            <p:ph type="body" sz="quarter" idx="27"/>
          </p:nvPr>
        </p:nvSpPr>
        <p:spPr/>
        <p:txBody>
          <a:bodyPr/>
          <a:lstStyle/>
          <a:p>
            <a:pPr marL="0" indent="0">
              <a:buNone/>
            </a:pPr>
            <a:r>
              <a:rPr lang="pl-PL" dirty="0"/>
              <a:t>Aby skonfigurować sieć neuronową do zbioru danych, bardzo ważne jest zapewnienie odpowiedniego skalowania danych. Skalowanie danych jest niezbędne, ponieważ w przeciwnym razie zmienna może mieć duży wpływ na zmienną prognozy tylko ze względu na swoją skalę. Korzystanie z nieskalowanych danych może prowadzić do bezsensownych wyników. Typowe techniki skalowania danych to normalizacja min-max, normalizacja Z-</a:t>
            </a:r>
            <a:r>
              <a:rPr lang="pl-PL" dirty="0" err="1"/>
              <a:t>score</a:t>
            </a:r>
            <a:r>
              <a:rPr lang="pl-PL" dirty="0"/>
              <a:t>, mediana i MAD oraz estymatory </a:t>
            </a:r>
            <a:r>
              <a:rPr lang="pl-PL" dirty="0" err="1"/>
              <a:t>tg</a:t>
            </a:r>
            <a:r>
              <a:rPr lang="pl-PL" dirty="0"/>
              <a:t>-h. Normalizacja min-max przekształca dane do wspólnego zakresu, usuwając w ten sposób efekt skalowania ze wszystkich zmiennych. Tutaj używamy normalizacji min-max do skalowania danych. </a:t>
            </a:r>
          </a:p>
        </p:txBody>
      </p:sp>
      <p:sp>
        <p:nvSpPr>
          <p:cNvPr id="3" name="Tytuł 2">
            <a:extLst>
              <a:ext uri="{FF2B5EF4-FFF2-40B4-BE49-F238E27FC236}">
                <a16:creationId xmlns:a16="http://schemas.microsoft.com/office/drawing/2014/main" id="{A1F408DB-29B1-4275-8729-ECD4554C36B1}"/>
              </a:ext>
            </a:extLst>
          </p:cNvPr>
          <p:cNvSpPr>
            <a:spLocks noGrp="1"/>
          </p:cNvSpPr>
          <p:nvPr>
            <p:ph type="title"/>
          </p:nvPr>
        </p:nvSpPr>
        <p:spPr/>
        <p:txBody>
          <a:bodyPr/>
          <a:lstStyle/>
          <a:p>
            <a:r>
              <a:rPr lang="pl-PL" dirty="0"/>
              <a:t>KROK 1  - skalowanie danych</a:t>
            </a:r>
          </a:p>
        </p:txBody>
      </p:sp>
    </p:spTree>
    <p:extLst>
      <p:ext uri="{BB962C8B-B14F-4D97-AF65-F5344CB8AC3E}">
        <p14:creationId xmlns:p14="http://schemas.microsoft.com/office/powerpoint/2010/main" val="3096663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AA6750F-A126-40C9-A53E-8E4B7B64AEE5}"/>
              </a:ext>
            </a:extLst>
          </p:cNvPr>
          <p:cNvSpPr>
            <a:spLocks noGrp="1"/>
          </p:cNvSpPr>
          <p:nvPr>
            <p:ph type="body" sz="quarter" idx="27"/>
          </p:nvPr>
        </p:nvSpPr>
        <p:spPr>
          <a:xfrm>
            <a:off x="457200" y="853640"/>
            <a:ext cx="8235950" cy="3005666"/>
          </a:xfrm>
        </p:spPr>
        <p:txBody>
          <a:bodyPr>
            <a:normAutofit fontScale="92500" lnSpcReduction="10000"/>
          </a:bodyPr>
          <a:lstStyle/>
          <a:p>
            <a:pPr marL="0" indent="0">
              <a:buNone/>
            </a:pPr>
            <a:r>
              <a:rPr lang="pl-PL" dirty="0"/>
              <a:t>Teraz podziel dane na zbiór uczący i zbiór testowy. Zestaw uczący służy do znalezienia związku między zmiennymi zależnymi i niezależnymi, podczas gdy zestaw testowy analizuje wydajność modelu. </a:t>
            </a:r>
          </a:p>
          <a:p>
            <a:pPr marL="0" indent="0">
              <a:buNone/>
            </a:pPr>
            <a:r>
              <a:rPr lang="pl-PL" dirty="0"/>
              <a:t>Używamy 60% zbioru danych jako zbioru uczącego. </a:t>
            </a:r>
          </a:p>
          <a:p>
            <a:pPr marL="0" indent="0">
              <a:buNone/>
            </a:pPr>
            <a:r>
              <a:rPr lang="pl-PL" dirty="0"/>
              <a:t>Przypisanie danych do zbioru uczącego i testowego odbywa się za pomocą losowego próbkowania. </a:t>
            </a:r>
          </a:p>
          <a:p>
            <a:pPr marL="0" indent="0">
              <a:buNone/>
            </a:pPr>
            <a:r>
              <a:rPr lang="pl-PL" dirty="0"/>
              <a:t>Wykonujemy losowe próbkowanie na R za pomocą funkcji </a:t>
            </a:r>
            <a:r>
              <a:rPr lang="pl-PL" dirty="0" err="1"/>
              <a:t>sample</a:t>
            </a:r>
            <a:r>
              <a:rPr lang="pl-PL" dirty="0"/>
              <a:t> (). Użyj </a:t>
            </a:r>
            <a:r>
              <a:rPr lang="pl-PL" dirty="0" err="1"/>
              <a:t>set.seed</a:t>
            </a:r>
            <a:r>
              <a:rPr lang="pl-PL" dirty="0"/>
              <a:t> (), aby za każdym razem wygenerować tę samą próbkę losową i zachować spójność. </a:t>
            </a:r>
          </a:p>
          <a:p>
            <a:pPr marL="0" indent="0">
              <a:buNone/>
            </a:pPr>
            <a:r>
              <a:rPr lang="pl-PL" dirty="0"/>
              <a:t>Użyj zmiennej indeksu podczas dopasowywania sieci neuronowej, aby utworzyć zestawy danych uczących i testowych. </a:t>
            </a:r>
          </a:p>
          <a:p>
            <a:pPr marL="0" indent="0">
              <a:buNone/>
            </a:pPr>
            <a:endParaRPr lang="pl-PL" dirty="0"/>
          </a:p>
        </p:txBody>
      </p:sp>
      <p:sp>
        <p:nvSpPr>
          <p:cNvPr id="3" name="Tytuł 2">
            <a:extLst>
              <a:ext uri="{FF2B5EF4-FFF2-40B4-BE49-F238E27FC236}">
                <a16:creationId xmlns:a16="http://schemas.microsoft.com/office/drawing/2014/main" id="{F6F321F8-77D0-491E-8C21-469773F4193A}"/>
              </a:ext>
            </a:extLst>
          </p:cNvPr>
          <p:cNvSpPr>
            <a:spLocks noGrp="1"/>
          </p:cNvSpPr>
          <p:nvPr>
            <p:ph type="title"/>
          </p:nvPr>
        </p:nvSpPr>
        <p:spPr/>
        <p:txBody>
          <a:bodyPr/>
          <a:lstStyle/>
          <a:p>
            <a:r>
              <a:rPr lang="pl-PL" dirty="0"/>
              <a:t>KROK 2 - Pobieranie próbek danych</a:t>
            </a:r>
          </a:p>
        </p:txBody>
      </p:sp>
    </p:spTree>
    <p:extLst>
      <p:ext uri="{BB962C8B-B14F-4D97-AF65-F5344CB8AC3E}">
        <p14:creationId xmlns:p14="http://schemas.microsoft.com/office/powerpoint/2010/main" val="2222573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EC3CF4-6B40-443F-840F-7DC9EE86C76E}"/>
              </a:ext>
            </a:extLst>
          </p:cNvPr>
          <p:cNvSpPr>
            <a:spLocks noGrp="1"/>
          </p:cNvSpPr>
          <p:nvPr>
            <p:ph type="body" sz="quarter" idx="27"/>
          </p:nvPr>
        </p:nvSpPr>
        <p:spPr>
          <a:xfrm>
            <a:off x="450850" y="1095687"/>
            <a:ext cx="8235950" cy="1371848"/>
          </a:xfrm>
        </p:spPr>
        <p:txBody>
          <a:bodyPr/>
          <a:lstStyle/>
          <a:p>
            <a:pPr marL="0" indent="0">
              <a:buNone/>
            </a:pPr>
            <a:r>
              <a:rPr lang="pl-PL" dirty="0"/>
              <a:t>Język R jest dialektem języka S, który opracował John Chambers w Bell </a:t>
            </a:r>
            <a:r>
              <a:rPr lang="pl-PL" dirty="0" err="1"/>
              <a:t>Labs</a:t>
            </a:r>
            <a:r>
              <a:rPr lang="pl-PL" dirty="0"/>
              <a:t> w okolicach roku 1976. </a:t>
            </a:r>
          </a:p>
          <a:p>
            <a:pPr marL="0" indent="0">
              <a:buNone/>
            </a:pPr>
            <a:r>
              <a:rPr lang="pl-PL" dirty="0"/>
              <a:t>Język S powstał z myślą o interaktywnej analizie danych i wiele rozwiązań zostało wprowadzonych w ten język po to by ułatwić pracę z danymi.</a:t>
            </a:r>
          </a:p>
        </p:txBody>
      </p:sp>
      <p:sp>
        <p:nvSpPr>
          <p:cNvPr id="3" name="Tytuł 2">
            <a:extLst>
              <a:ext uri="{FF2B5EF4-FFF2-40B4-BE49-F238E27FC236}">
                <a16:creationId xmlns:a16="http://schemas.microsoft.com/office/drawing/2014/main" id="{52BAFFBA-105A-4982-AE98-A5C2E58678CA}"/>
              </a:ext>
            </a:extLst>
          </p:cNvPr>
          <p:cNvSpPr>
            <a:spLocks noGrp="1"/>
          </p:cNvSpPr>
          <p:nvPr>
            <p:ph type="title"/>
          </p:nvPr>
        </p:nvSpPr>
        <p:spPr/>
        <p:txBody>
          <a:bodyPr/>
          <a:lstStyle/>
          <a:p>
            <a:r>
              <a:rPr lang="pl-PL" dirty="0"/>
              <a:t>Język R</a:t>
            </a:r>
          </a:p>
        </p:txBody>
      </p:sp>
      <p:pic>
        <p:nvPicPr>
          <p:cNvPr id="5" name="Obraz 4" descr="Obraz zawierający osoba, mężczyzna, kostium, ciemny&#10;&#10;Opis wygenerowany automatycznie">
            <a:extLst>
              <a:ext uri="{FF2B5EF4-FFF2-40B4-BE49-F238E27FC236}">
                <a16:creationId xmlns:a16="http://schemas.microsoft.com/office/drawing/2014/main" id="{0D13919B-65A5-4FC2-BC8C-05189756696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5107" y="2862701"/>
            <a:ext cx="2704949" cy="1801538"/>
          </a:xfrm>
          <a:prstGeom prst="rect">
            <a:avLst/>
          </a:prstGeom>
        </p:spPr>
      </p:pic>
    </p:spTree>
    <p:extLst>
      <p:ext uri="{BB962C8B-B14F-4D97-AF65-F5344CB8AC3E}">
        <p14:creationId xmlns:p14="http://schemas.microsoft.com/office/powerpoint/2010/main" val="837574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ECDAFB1-6EFE-4159-9462-536A086EF8EA}"/>
              </a:ext>
            </a:extLst>
          </p:cNvPr>
          <p:cNvSpPr>
            <a:spLocks noGrp="1"/>
          </p:cNvSpPr>
          <p:nvPr>
            <p:ph type="body" sz="quarter" idx="27"/>
          </p:nvPr>
        </p:nvSpPr>
        <p:spPr>
          <a:xfrm>
            <a:off x="894229" y="1391523"/>
            <a:ext cx="6407524" cy="1539936"/>
          </a:xfrm>
        </p:spPr>
        <p:txBody>
          <a:bodyPr/>
          <a:lstStyle/>
          <a:p>
            <a:pPr marL="0" indent="0">
              <a:buNone/>
            </a:pPr>
            <a:r>
              <a:rPr lang="pl-PL" dirty="0"/>
              <a:t>Teraz dopasowujemy sieć neuronową do naszych danych.</a:t>
            </a:r>
          </a:p>
          <a:p>
            <a:pPr marL="0" indent="0">
              <a:buNone/>
            </a:pPr>
            <a:r>
              <a:rPr lang="pl-PL" dirty="0"/>
              <a:t> W tym celu używamy biblioteki </a:t>
            </a:r>
            <a:r>
              <a:rPr lang="pl-PL" dirty="0" err="1"/>
              <a:t>Neuralnet</a:t>
            </a:r>
            <a:r>
              <a:rPr lang="pl-PL" dirty="0"/>
              <a:t>. </a:t>
            </a:r>
          </a:p>
          <a:p>
            <a:pPr marL="0" indent="0">
              <a:buNone/>
            </a:pPr>
            <a:r>
              <a:rPr lang="pl-PL" dirty="0"/>
              <a:t>Funkcja </a:t>
            </a:r>
            <a:r>
              <a:rPr lang="pl-PL" dirty="0" err="1"/>
              <a:t>neuralnet</a:t>
            </a:r>
            <a:r>
              <a:rPr lang="pl-PL" dirty="0"/>
              <a:t> () pomaga nam ustanowić sieć neuronową dla naszych danych. </a:t>
            </a:r>
          </a:p>
        </p:txBody>
      </p:sp>
      <p:sp>
        <p:nvSpPr>
          <p:cNvPr id="3" name="Tytuł 2">
            <a:extLst>
              <a:ext uri="{FF2B5EF4-FFF2-40B4-BE49-F238E27FC236}">
                <a16:creationId xmlns:a16="http://schemas.microsoft.com/office/drawing/2014/main" id="{8E904E61-7A8B-4CDA-A081-E53E207944F9}"/>
              </a:ext>
            </a:extLst>
          </p:cNvPr>
          <p:cNvSpPr>
            <a:spLocks noGrp="1"/>
          </p:cNvSpPr>
          <p:nvPr>
            <p:ph type="title"/>
          </p:nvPr>
        </p:nvSpPr>
        <p:spPr/>
        <p:txBody>
          <a:bodyPr/>
          <a:lstStyle/>
          <a:p>
            <a:r>
              <a:rPr lang="pl-PL" dirty="0"/>
              <a:t>KROK 3 – dopasowanie sieci neuronowej </a:t>
            </a:r>
          </a:p>
        </p:txBody>
      </p:sp>
    </p:spTree>
    <p:extLst>
      <p:ext uri="{BB962C8B-B14F-4D97-AF65-F5344CB8AC3E}">
        <p14:creationId xmlns:p14="http://schemas.microsoft.com/office/powerpoint/2010/main" val="75906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a 4">
            <a:extLst>
              <a:ext uri="{FF2B5EF4-FFF2-40B4-BE49-F238E27FC236}">
                <a16:creationId xmlns:a16="http://schemas.microsoft.com/office/drawing/2014/main" id="{6624351F-6189-4B19-8FDC-5D0A0EC1A591}"/>
              </a:ext>
            </a:extLst>
          </p:cNvPr>
          <p:cNvGraphicFramePr>
            <a:graphicFrameLocks noGrp="1"/>
          </p:cNvGraphicFramePr>
          <p:nvPr>
            <p:extLst>
              <p:ext uri="{D42A27DB-BD31-4B8C-83A1-F6EECF244321}">
                <p14:modId xmlns:p14="http://schemas.microsoft.com/office/powerpoint/2010/main" val="426094054"/>
              </p:ext>
            </p:extLst>
          </p:nvPr>
        </p:nvGraphicFramePr>
        <p:xfrm>
          <a:off x="403412" y="304426"/>
          <a:ext cx="8337176" cy="4774528"/>
        </p:xfrm>
        <a:graphic>
          <a:graphicData uri="http://schemas.openxmlformats.org/drawingml/2006/table">
            <a:tbl>
              <a:tblPr firstRow="1" bandRow="1">
                <a:tableStyleId>{5C22544A-7EE6-4342-B048-85BDC9FD1C3A}</a:tableStyleId>
              </a:tblPr>
              <a:tblGrid>
                <a:gridCol w="2333919">
                  <a:extLst>
                    <a:ext uri="{9D8B030D-6E8A-4147-A177-3AD203B41FA5}">
                      <a16:colId xmlns:a16="http://schemas.microsoft.com/office/drawing/2014/main" val="751939062"/>
                    </a:ext>
                  </a:extLst>
                </a:gridCol>
                <a:gridCol w="6003257">
                  <a:extLst>
                    <a:ext uri="{9D8B030D-6E8A-4147-A177-3AD203B41FA5}">
                      <a16:colId xmlns:a16="http://schemas.microsoft.com/office/drawing/2014/main" val="1141434303"/>
                    </a:ext>
                  </a:extLst>
                </a:gridCol>
              </a:tblGrid>
              <a:tr h="438187">
                <a:tc>
                  <a:txBody>
                    <a:bodyPr/>
                    <a:lstStyle/>
                    <a:p>
                      <a:r>
                        <a:rPr lang="pl-PL" sz="1200" dirty="0"/>
                        <a:t>Argument</a:t>
                      </a:r>
                    </a:p>
                  </a:txBody>
                  <a:tcPr/>
                </a:tc>
                <a:tc>
                  <a:txBody>
                    <a:bodyPr/>
                    <a:lstStyle/>
                    <a:p>
                      <a:r>
                        <a:rPr lang="pl-PL" sz="1200" dirty="0"/>
                        <a:t>OPIS</a:t>
                      </a:r>
                    </a:p>
                  </a:txBody>
                  <a:tcPr/>
                </a:tc>
                <a:extLst>
                  <a:ext uri="{0D108BD9-81ED-4DB2-BD59-A6C34878D82A}">
                    <a16:rowId xmlns:a16="http://schemas.microsoft.com/office/drawing/2014/main" val="3805874130"/>
                  </a:ext>
                </a:extLst>
              </a:tr>
              <a:tr h="312981">
                <a:tc>
                  <a:txBody>
                    <a:bodyPr/>
                    <a:lstStyle/>
                    <a:p>
                      <a:r>
                        <a:rPr lang="pl-PL" sz="1200" dirty="0" err="1"/>
                        <a:t>formula</a:t>
                      </a:r>
                      <a:endParaRPr lang="pl-PL" sz="1200" dirty="0"/>
                    </a:p>
                  </a:txBody>
                  <a:tcPr anchor="ctr"/>
                </a:tc>
                <a:tc>
                  <a:txBody>
                    <a:bodyPr/>
                    <a:lstStyle/>
                    <a:p>
                      <a:r>
                        <a:rPr lang="pl-PL" sz="1200" dirty="0"/>
                        <a:t>symboliczny opis dopasowywanego modelu.</a:t>
                      </a:r>
                    </a:p>
                  </a:txBody>
                  <a:tcPr/>
                </a:tc>
                <a:extLst>
                  <a:ext uri="{0D108BD9-81ED-4DB2-BD59-A6C34878D82A}">
                    <a16:rowId xmlns:a16="http://schemas.microsoft.com/office/drawing/2014/main" val="429589574"/>
                  </a:ext>
                </a:extLst>
              </a:tr>
              <a:tr h="255494">
                <a:tc>
                  <a:txBody>
                    <a:bodyPr/>
                    <a:lstStyle/>
                    <a:p>
                      <a:r>
                        <a:rPr lang="pl-PL" sz="1200" dirty="0"/>
                        <a:t>data</a:t>
                      </a:r>
                    </a:p>
                  </a:txBody>
                  <a:tcPr anchor="ctr"/>
                </a:tc>
                <a:tc>
                  <a:txBody>
                    <a:bodyPr/>
                    <a:lstStyle/>
                    <a:p>
                      <a:r>
                        <a:rPr lang="pl-PL" sz="1200" dirty="0"/>
                        <a:t>ramka danych zawierająca zmienne określone we wzorze.</a:t>
                      </a:r>
                    </a:p>
                  </a:txBody>
                  <a:tcPr/>
                </a:tc>
                <a:extLst>
                  <a:ext uri="{0D108BD9-81ED-4DB2-BD59-A6C34878D82A}">
                    <a16:rowId xmlns:a16="http://schemas.microsoft.com/office/drawing/2014/main" val="2202808119"/>
                  </a:ext>
                </a:extLst>
              </a:tr>
              <a:tr h="282388">
                <a:tc>
                  <a:txBody>
                    <a:bodyPr/>
                    <a:lstStyle/>
                    <a:p>
                      <a:r>
                        <a:rPr lang="pl-PL" sz="1200" dirty="0" err="1"/>
                        <a:t>hidden</a:t>
                      </a:r>
                      <a:endParaRPr lang="pl-PL" sz="1200" dirty="0"/>
                    </a:p>
                  </a:txBody>
                  <a:tcPr anchor="ctr"/>
                </a:tc>
                <a:tc>
                  <a:txBody>
                    <a:bodyPr/>
                    <a:lstStyle/>
                    <a:p>
                      <a:r>
                        <a:rPr lang="pl-PL" sz="1200" dirty="0"/>
                        <a:t>wektor liczb całkowitych określający liczbę ukrytych neuronów (wierzchołków) w każdej warstwie </a:t>
                      </a:r>
                    </a:p>
                  </a:txBody>
                  <a:tcPr/>
                </a:tc>
                <a:extLst>
                  <a:ext uri="{0D108BD9-81ED-4DB2-BD59-A6C34878D82A}">
                    <a16:rowId xmlns:a16="http://schemas.microsoft.com/office/drawing/2014/main" val="4290037516"/>
                  </a:ext>
                </a:extLst>
              </a:tr>
              <a:tr h="275665">
                <a:tc>
                  <a:txBody>
                    <a:bodyPr/>
                    <a:lstStyle/>
                    <a:p>
                      <a:r>
                        <a:rPr lang="pl-PL" sz="1200" dirty="0" err="1"/>
                        <a:t>err.fct</a:t>
                      </a:r>
                      <a:endParaRPr lang="pl-PL" sz="1200" dirty="0"/>
                    </a:p>
                  </a:txBody>
                  <a:tcPr anchor="ctr"/>
                </a:tc>
                <a:tc>
                  <a:txBody>
                    <a:bodyPr/>
                    <a:lstStyle/>
                    <a:p>
                      <a:r>
                        <a:rPr lang="pl-PL" sz="1200" dirty="0"/>
                        <a:t>to różniczkowalna funkcja używana do obliczania błędu. Alternatywnie można zastosować ciągi „</a:t>
                      </a:r>
                      <a:r>
                        <a:rPr lang="pl-PL" sz="1200" dirty="0" err="1"/>
                        <a:t>sse</a:t>
                      </a:r>
                      <a:r>
                        <a:rPr lang="pl-PL" sz="1200" dirty="0"/>
                        <a:t>” i „ce”, które oznaczają sumę kwadratów błędów i entropii krzyżowej.</a:t>
                      </a:r>
                    </a:p>
                  </a:txBody>
                  <a:tcPr/>
                </a:tc>
                <a:extLst>
                  <a:ext uri="{0D108BD9-81ED-4DB2-BD59-A6C34878D82A}">
                    <a16:rowId xmlns:a16="http://schemas.microsoft.com/office/drawing/2014/main" val="4166241907"/>
                  </a:ext>
                </a:extLst>
              </a:tr>
              <a:tr h="208878">
                <a:tc>
                  <a:txBody>
                    <a:bodyPr/>
                    <a:lstStyle/>
                    <a:p>
                      <a:r>
                        <a:rPr lang="pl-PL" sz="1200" dirty="0" err="1"/>
                        <a:t>linear.output</a:t>
                      </a:r>
                      <a:endParaRPr lang="pl-PL" sz="1200" dirty="0"/>
                    </a:p>
                  </a:txBody>
                  <a:tcPr anchor="ctr"/>
                </a:tc>
                <a:tc>
                  <a:txBody>
                    <a:bodyPr/>
                    <a:lstStyle/>
                    <a:p>
                      <a:r>
                        <a:rPr lang="pl-PL" sz="1200" dirty="0"/>
                        <a:t>Jeśli </a:t>
                      </a:r>
                      <a:r>
                        <a:rPr lang="pl-PL" sz="1200" dirty="0" err="1"/>
                        <a:t>act.fct</a:t>
                      </a:r>
                      <a:r>
                        <a:rPr lang="pl-PL" sz="1200" dirty="0"/>
                        <a:t> nie powinno być zastosowane do neuronów wyjściowych, ustaw wyjście liniowe na TRUE, w przeciwnym razie na FALSE. </a:t>
                      </a:r>
                    </a:p>
                  </a:txBody>
                  <a:tcPr/>
                </a:tc>
                <a:extLst>
                  <a:ext uri="{0D108BD9-81ED-4DB2-BD59-A6C34878D82A}">
                    <a16:rowId xmlns:a16="http://schemas.microsoft.com/office/drawing/2014/main" val="85731405"/>
                  </a:ext>
                </a:extLst>
              </a:tr>
              <a:tr h="216050">
                <a:tc>
                  <a:txBody>
                    <a:bodyPr/>
                    <a:lstStyle/>
                    <a:p>
                      <a:r>
                        <a:rPr lang="pl-PL" sz="1200" dirty="0" err="1"/>
                        <a:t>lifesign</a:t>
                      </a:r>
                      <a:endParaRPr lang="pl-PL" sz="1200" dirty="0"/>
                    </a:p>
                  </a:txBody>
                  <a:tcPr anchor="ctr"/>
                </a:tc>
                <a:tc>
                  <a:txBody>
                    <a:bodyPr/>
                    <a:lstStyle/>
                    <a:p>
                      <a:r>
                        <a:rPr lang="pl-PL" sz="1200" dirty="0"/>
                        <a:t>ciąg znaków określający, ile funkcja wydrukuje podczas obliczania sieci neuronowej. „Brak”, „minimalne” lub „pełne”</a:t>
                      </a:r>
                    </a:p>
                  </a:txBody>
                  <a:tcPr/>
                </a:tc>
                <a:extLst>
                  <a:ext uri="{0D108BD9-81ED-4DB2-BD59-A6C34878D82A}">
                    <a16:rowId xmlns:a16="http://schemas.microsoft.com/office/drawing/2014/main" val="2677030420"/>
                  </a:ext>
                </a:extLst>
              </a:tr>
              <a:tr h="209775">
                <a:tc>
                  <a:txBody>
                    <a:bodyPr/>
                    <a:lstStyle/>
                    <a:p>
                      <a:r>
                        <a:rPr lang="pl-PL" sz="1200" dirty="0"/>
                        <a:t>rep</a:t>
                      </a:r>
                    </a:p>
                  </a:txBody>
                  <a:tcPr anchor="ctr"/>
                </a:tc>
                <a:tc>
                  <a:txBody>
                    <a:bodyPr/>
                    <a:lstStyle/>
                    <a:p>
                      <a:r>
                        <a:rPr lang="pl-PL" sz="1200" dirty="0"/>
                        <a:t>liczba powtórzeń uczenia sieci neuronowej. </a:t>
                      </a:r>
                    </a:p>
                  </a:txBody>
                  <a:tcPr/>
                </a:tc>
                <a:extLst>
                  <a:ext uri="{0D108BD9-81ED-4DB2-BD59-A6C34878D82A}">
                    <a16:rowId xmlns:a16="http://schemas.microsoft.com/office/drawing/2014/main" val="1888576363"/>
                  </a:ext>
                </a:extLst>
              </a:tr>
              <a:tr h="329005">
                <a:tc>
                  <a:txBody>
                    <a:bodyPr/>
                    <a:lstStyle/>
                    <a:p>
                      <a:r>
                        <a:rPr lang="pl-PL" sz="1200" dirty="0" err="1"/>
                        <a:t>algorithm</a:t>
                      </a:r>
                      <a:endParaRPr lang="pl-PL" sz="1200" dirty="0"/>
                    </a:p>
                  </a:txBody>
                  <a:tcPr anchor="ctr"/>
                </a:tc>
                <a:tc>
                  <a:txBody>
                    <a:bodyPr/>
                    <a:lstStyle/>
                    <a:p>
                      <a:r>
                        <a:rPr lang="pl-PL" sz="1200" dirty="0"/>
                        <a:t>ciąg znaków zawierający typ algorytmu do obliczania sieci neuronowej. Możliwe są następujące typy: „</a:t>
                      </a:r>
                      <a:r>
                        <a:rPr lang="pl-PL" sz="1200" dirty="0" err="1"/>
                        <a:t>backprop</a:t>
                      </a:r>
                      <a:r>
                        <a:rPr lang="pl-PL" sz="1200" dirty="0"/>
                        <a:t>”, „</a:t>
                      </a:r>
                      <a:r>
                        <a:rPr lang="pl-PL" sz="1200" dirty="0" err="1"/>
                        <a:t>rprop</a:t>
                      </a:r>
                      <a:r>
                        <a:rPr lang="pl-PL" sz="1200" dirty="0"/>
                        <a:t> +”, „</a:t>
                      </a:r>
                      <a:r>
                        <a:rPr lang="pl-PL" sz="1200" dirty="0" err="1"/>
                        <a:t>rprop</a:t>
                      </a:r>
                      <a:r>
                        <a:rPr lang="pl-PL" sz="1200" dirty="0"/>
                        <a:t>-”, „sag” lub „</a:t>
                      </a:r>
                      <a:r>
                        <a:rPr lang="pl-PL" sz="1200" dirty="0" err="1"/>
                        <a:t>slr</a:t>
                      </a:r>
                      <a:r>
                        <a:rPr lang="pl-PL" sz="1200" dirty="0"/>
                        <a:t>”. „</a:t>
                      </a:r>
                      <a:r>
                        <a:rPr lang="pl-PL" sz="1200" dirty="0" err="1"/>
                        <a:t>Backprop</a:t>
                      </a:r>
                      <a:r>
                        <a:rPr lang="pl-PL" sz="1200" dirty="0"/>
                        <a:t>” odnosi się do wstecznej propagacji, „</a:t>
                      </a:r>
                      <a:r>
                        <a:rPr lang="pl-PL" sz="1200" dirty="0" err="1"/>
                        <a:t>rprop</a:t>
                      </a:r>
                      <a:r>
                        <a:rPr lang="pl-PL" sz="1200" dirty="0"/>
                        <a:t> +” i „</a:t>
                      </a:r>
                      <a:r>
                        <a:rPr lang="pl-PL" sz="1200" dirty="0" err="1"/>
                        <a:t>rprop</a:t>
                      </a:r>
                      <a:r>
                        <a:rPr lang="pl-PL" sz="1200" dirty="0"/>
                        <a:t>-” odnosi się do sprężystej wstecznej propagacji z cofaniem wagi i bez niej, podczas gdy „sag” i „</a:t>
                      </a:r>
                      <a:r>
                        <a:rPr lang="pl-PL" sz="1200" dirty="0" err="1"/>
                        <a:t>slr</a:t>
                      </a:r>
                      <a:r>
                        <a:rPr lang="pl-PL" sz="1200" dirty="0"/>
                        <a:t>” skłaniają do użycia zmodyfikowanego globalnie zbieżnego algorytmu (</a:t>
                      </a:r>
                      <a:r>
                        <a:rPr lang="pl-PL" sz="1200" dirty="0" err="1"/>
                        <a:t>grprop</a:t>
                      </a:r>
                      <a:r>
                        <a:rPr lang="pl-PL" sz="1200" dirty="0"/>
                        <a:t>).</a:t>
                      </a:r>
                    </a:p>
                  </a:txBody>
                  <a:tcPr/>
                </a:tc>
                <a:extLst>
                  <a:ext uri="{0D108BD9-81ED-4DB2-BD59-A6C34878D82A}">
                    <a16:rowId xmlns:a16="http://schemas.microsoft.com/office/drawing/2014/main" val="824562036"/>
                  </a:ext>
                </a:extLst>
              </a:tr>
              <a:tr h="43818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l-PL" sz="1200" dirty="0" err="1"/>
                        <a:t>stepmax</a:t>
                      </a:r>
                      <a:endParaRPr lang="pl-PL" sz="1200" dirty="0"/>
                    </a:p>
                  </a:txBody>
                  <a:tcPr/>
                </a:tc>
                <a:tc>
                  <a:txBody>
                    <a:bodyPr/>
                    <a:lstStyle/>
                    <a:p>
                      <a:r>
                        <a:rPr lang="pl-PL" sz="1200" dirty="0"/>
                        <a:t>Maksymalna liczba kroków do uczenia sieci neuronowej. Osiągnięcie tego maksimum prowadzi do zatrzymania procesu uczenia sieci neuronowej. </a:t>
                      </a:r>
                    </a:p>
                  </a:txBody>
                  <a:tcPr/>
                </a:tc>
                <a:extLst>
                  <a:ext uri="{0D108BD9-81ED-4DB2-BD59-A6C34878D82A}">
                    <a16:rowId xmlns:a16="http://schemas.microsoft.com/office/drawing/2014/main" val="850614603"/>
                  </a:ext>
                </a:extLst>
              </a:tr>
            </a:tbl>
          </a:graphicData>
        </a:graphic>
      </p:graphicFrame>
    </p:spTree>
    <p:extLst>
      <p:ext uri="{BB962C8B-B14F-4D97-AF65-F5344CB8AC3E}">
        <p14:creationId xmlns:p14="http://schemas.microsoft.com/office/powerpoint/2010/main" val="417549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46" name="Symbol zastępczy tekstu 4"/>
          <p:cNvSpPr>
            <a:spLocks noGrp="1"/>
          </p:cNvSpPr>
          <p:nvPr>
            <p:ph type="body" sz="quarter" idx="27"/>
          </p:nvPr>
        </p:nvSpPr>
        <p:spPr>
          <a:xfrm>
            <a:off x="457200" y="854075"/>
            <a:ext cx="8235950" cy="3913188"/>
          </a:xfrm>
        </p:spPr>
        <p:txBody>
          <a:bodyPr/>
          <a:lstStyle/>
          <a:p>
            <a:endParaRPr altLang="pl-PL"/>
          </a:p>
        </p:txBody>
      </p:sp>
    </p:spTree>
    <p:extLst>
      <p:ext uri="{BB962C8B-B14F-4D97-AF65-F5344CB8AC3E}">
        <p14:creationId xmlns:p14="http://schemas.microsoft.com/office/powerpoint/2010/main" val="181348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D71B3DC-E2C4-4F88-883D-EEC0E3D57C90}"/>
              </a:ext>
            </a:extLst>
          </p:cNvPr>
          <p:cNvSpPr>
            <a:spLocks noGrp="1"/>
          </p:cNvSpPr>
          <p:nvPr>
            <p:ph type="body" sz="quarter" idx="27"/>
          </p:nvPr>
        </p:nvSpPr>
        <p:spPr/>
        <p:txBody>
          <a:bodyPr/>
          <a:lstStyle/>
          <a:p>
            <a:pPr marL="0" indent="0">
              <a:buNone/>
            </a:pPr>
            <a:r>
              <a:rPr lang="pl-PL" dirty="0"/>
              <a:t>Pierwsza wersja R została napisana w roku 1991 przez Roberta Gentlemana i Rossa </a:t>
            </a:r>
            <a:r>
              <a:rPr lang="pl-PL" dirty="0" err="1"/>
              <a:t>Ihake</a:t>
            </a:r>
            <a:r>
              <a:rPr lang="pl-PL" dirty="0"/>
              <a:t> (znanych jako R\&amp;R:) pracujących na Wydziale Statystyki Uniwersytetu w Auckland. </a:t>
            </a:r>
          </a:p>
          <a:p>
            <a:pPr marL="0" indent="0">
              <a:buNone/>
            </a:pPr>
            <a:r>
              <a:rPr lang="pl-PL" dirty="0"/>
              <a:t>Pakiet R początkowo służył jako pomoc dydaktyczna do uczenia statystyki na tym uniwersytecie. Jednocześnie, ponieważ był to projekt otwarty, bardzo szybko zyskiwał na popularności. </a:t>
            </a:r>
          </a:p>
          <a:p>
            <a:pPr marL="0" indent="0">
              <a:buNone/>
            </a:pPr>
            <a:r>
              <a:rPr lang="pl-PL" dirty="0"/>
              <a:t>Od roku 1997 rozwojem R kierował zespół ponad dwudziestu osób nazywanych </a:t>
            </a:r>
            <a:r>
              <a:rPr lang="pl-PL" dirty="0" err="1"/>
              <a:t>core</a:t>
            </a:r>
            <a:r>
              <a:rPr lang="pl-PL" dirty="0"/>
              <a:t> team. W zespole tym znaleźli się eksperci z różnych dziedzin (statystyki, matematyki, metod numerycznych oraz szeroko pojętej informatyki) z całego świata. </a:t>
            </a:r>
          </a:p>
          <a:p>
            <a:pPr marL="0" indent="0">
              <a:buNone/>
            </a:pPr>
            <a:r>
              <a:rPr lang="pl-PL" dirty="0"/>
              <a:t>Liczba osób rozwijających R szybko rosła, a aktualnie rozwojem projektu kieruje fundacja ,,The R Foundation for Statistical Computing'' licząca setki aktywnych uczestników.</a:t>
            </a:r>
          </a:p>
        </p:txBody>
      </p:sp>
      <p:sp>
        <p:nvSpPr>
          <p:cNvPr id="3" name="Tytuł 2">
            <a:extLst>
              <a:ext uri="{FF2B5EF4-FFF2-40B4-BE49-F238E27FC236}">
                <a16:creationId xmlns:a16="http://schemas.microsoft.com/office/drawing/2014/main" id="{99D8ED36-00FF-4E27-BB07-287F5ED8E520}"/>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24823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9CF0E12-3D1B-43CF-B26C-752BA432FD16}"/>
              </a:ext>
            </a:extLst>
          </p:cNvPr>
          <p:cNvSpPr>
            <a:spLocks noGrp="1"/>
          </p:cNvSpPr>
          <p:nvPr>
            <p:ph type="body" sz="quarter" idx="27"/>
          </p:nvPr>
        </p:nvSpPr>
        <p:spPr>
          <a:xfrm>
            <a:off x="457200" y="1088964"/>
            <a:ext cx="8235950" cy="1318060"/>
          </a:xfrm>
        </p:spPr>
        <p:txBody>
          <a:bodyPr/>
          <a:lstStyle/>
          <a:p>
            <a:pPr marL="0" indent="0">
              <a:buNone/>
            </a:pPr>
            <a:r>
              <a:rPr lang="pl-PL" dirty="0"/>
              <a:t>Liczba bibliotek dostępnych dla użytkowników R szybko rośnie, przekraczając w poprzednim roku liczbę 7000 pakietów dostępnych w głównym repozytorium CRAN. Do tej liczby trzeba doliczyć tysiące pakietów prywatnych lub umieszczonych w innych repozytoriach.</a:t>
            </a:r>
          </a:p>
        </p:txBody>
      </p:sp>
      <p:sp>
        <p:nvSpPr>
          <p:cNvPr id="3" name="Tytuł 2">
            <a:extLst>
              <a:ext uri="{FF2B5EF4-FFF2-40B4-BE49-F238E27FC236}">
                <a16:creationId xmlns:a16="http://schemas.microsoft.com/office/drawing/2014/main" id="{677CD742-24C6-42A4-B5CF-C689706E3A6D}"/>
              </a:ext>
            </a:extLst>
          </p:cNvPr>
          <p:cNvSpPr>
            <a:spLocks noGrp="1"/>
          </p:cNvSpPr>
          <p:nvPr>
            <p:ph type="title"/>
          </p:nvPr>
        </p:nvSpPr>
        <p:spPr/>
        <p:txBody>
          <a:bodyPr/>
          <a:lstStyle/>
          <a:p>
            <a:endParaRPr lang="pl-PL" dirty="0"/>
          </a:p>
        </p:txBody>
      </p:sp>
      <p:sp>
        <p:nvSpPr>
          <p:cNvPr id="5" name="pole tekstowe 4">
            <a:extLst>
              <a:ext uri="{FF2B5EF4-FFF2-40B4-BE49-F238E27FC236}">
                <a16:creationId xmlns:a16="http://schemas.microsoft.com/office/drawing/2014/main" id="{FA903412-D79F-4368-A61A-8A90E2913AD6}"/>
              </a:ext>
            </a:extLst>
          </p:cNvPr>
          <p:cNvSpPr txBox="1"/>
          <p:nvPr/>
        </p:nvSpPr>
        <p:spPr>
          <a:xfrm>
            <a:off x="457200" y="2416185"/>
            <a:ext cx="4975412" cy="1200329"/>
          </a:xfrm>
          <a:prstGeom prst="rect">
            <a:avLst/>
          </a:prstGeom>
          <a:noFill/>
        </p:spPr>
        <p:txBody>
          <a:bodyPr wrap="square">
            <a:spAutoFit/>
          </a:bodyPr>
          <a:lstStyle/>
          <a:p>
            <a:r>
              <a:rPr lang="pl-PL" dirty="0"/>
              <a:t>Program R jest projektem GNU opartym o licencje GNU GPL, oznacza to, iż jest w zupełności darmowy zarówno do zastosowań edukacyjnych jak i biznesowych. </a:t>
            </a:r>
          </a:p>
        </p:txBody>
      </p:sp>
      <p:pic>
        <p:nvPicPr>
          <p:cNvPr id="7" name="Obraz 6">
            <a:extLst>
              <a:ext uri="{FF2B5EF4-FFF2-40B4-BE49-F238E27FC236}">
                <a16:creationId xmlns:a16="http://schemas.microsoft.com/office/drawing/2014/main" id="{81519766-B840-4645-AB6B-613511F5C8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44930" y="2294572"/>
            <a:ext cx="2504840" cy="1941251"/>
          </a:xfrm>
          <a:prstGeom prst="rect">
            <a:avLst/>
          </a:prstGeom>
        </p:spPr>
      </p:pic>
    </p:spTree>
    <p:extLst>
      <p:ext uri="{BB962C8B-B14F-4D97-AF65-F5344CB8AC3E}">
        <p14:creationId xmlns:p14="http://schemas.microsoft.com/office/powerpoint/2010/main" val="87972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336394F-A10F-4A6F-9C80-F57850CD77A0}"/>
              </a:ext>
            </a:extLst>
          </p:cNvPr>
          <p:cNvSpPr>
            <a:spLocks noGrp="1"/>
          </p:cNvSpPr>
          <p:nvPr>
            <p:ph type="body" sz="quarter" idx="27"/>
          </p:nvPr>
        </p:nvSpPr>
        <p:spPr>
          <a:xfrm>
            <a:off x="457200" y="853640"/>
            <a:ext cx="3711388" cy="3792319"/>
          </a:xfrm>
        </p:spPr>
        <p:txBody>
          <a:bodyPr/>
          <a:lstStyle/>
          <a:p>
            <a:pPr marL="0" indent="0">
              <a:buNone/>
            </a:pPr>
            <a:r>
              <a:rPr lang="pl-PL" dirty="0"/>
              <a:t>Od początku język R był tworzony i rozwijany pod statystyków, z tego też powodu przez informatyków często nie był traktowany jak pełnowartościowy język, ale jak język domenowy (DSL, ang. </a:t>
            </a:r>
            <a:r>
              <a:rPr lang="pl-PL" dirty="0" err="1"/>
              <a:t>Domain</a:t>
            </a:r>
            <a:r>
              <a:rPr lang="pl-PL" dirty="0"/>
              <a:t> </a:t>
            </a:r>
            <a:r>
              <a:rPr lang="pl-PL" dirty="0" err="1"/>
              <a:t>Specific</a:t>
            </a:r>
            <a:r>
              <a:rPr lang="pl-PL" dirty="0"/>
              <a:t> Language). </a:t>
            </a:r>
          </a:p>
          <a:p>
            <a:pPr marL="0" indent="0">
              <a:buNone/>
            </a:pPr>
            <a:r>
              <a:rPr lang="pl-PL" dirty="0"/>
              <a:t>Z czasem jednak możliwości R rosły, pojawiło się coraz więcej rozwiązań wykraczających poza analizę danych i dziś R jest jednych z popularniejszych języków programowania.</a:t>
            </a:r>
          </a:p>
        </p:txBody>
      </p:sp>
      <p:sp>
        <p:nvSpPr>
          <p:cNvPr id="3" name="Tytuł 2">
            <a:extLst>
              <a:ext uri="{FF2B5EF4-FFF2-40B4-BE49-F238E27FC236}">
                <a16:creationId xmlns:a16="http://schemas.microsoft.com/office/drawing/2014/main" id="{531A5190-A087-4DA4-A040-FFC72EE19937}"/>
              </a:ext>
            </a:extLst>
          </p:cNvPr>
          <p:cNvSpPr>
            <a:spLocks noGrp="1"/>
          </p:cNvSpPr>
          <p:nvPr>
            <p:ph type="title"/>
          </p:nvPr>
        </p:nvSpPr>
        <p:spPr/>
        <p:txBody>
          <a:bodyPr/>
          <a:lstStyle/>
          <a:p>
            <a:r>
              <a:rPr lang="pl-PL" dirty="0"/>
              <a:t>Ranking</a:t>
            </a:r>
          </a:p>
        </p:txBody>
      </p:sp>
      <p:pic>
        <p:nvPicPr>
          <p:cNvPr id="4" name="Obraz 3">
            <a:extLst>
              <a:ext uri="{FF2B5EF4-FFF2-40B4-BE49-F238E27FC236}">
                <a16:creationId xmlns:a16="http://schemas.microsoft.com/office/drawing/2014/main" id="{81A2E4F7-037D-4D5F-AADC-66754696ECB2}"/>
              </a:ext>
            </a:extLst>
          </p:cNvPr>
          <p:cNvPicPr>
            <a:picLocks noChangeAspect="1"/>
          </p:cNvPicPr>
          <p:nvPr/>
        </p:nvPicPr>
        <p:blipFill>
          <a:blip r:embed="rId2"/>
          <a:stretch>
            <a:fillRect/>
          </a:stretch>
        </p:blipFill>
        <p:spPr>
          <a:xfrm>
            <a:off x="4168588" y="1421711"/>
            <a:ext cx="4750173" cy="2755997"/>
          </a:xfrm>
          <a:prstGeom prst="rect">
            <a:avLst/>
          </a:prstGeom>
        </p:spPr>
      </p:pic>
    </p:spTree>
    <p:extLst>
      <p:ext uri="{BB962C8B-B14F-4D97-AF65-F5344CB8AC3E}">
        <p14:creationId xmlns:p14="http://schemas.microsoft.com/office/powerpoint/2010/main" val="1294196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6D396EC-501F-4F4C-98CD-285D1EAD04BF}"/>
              </a:ext>
            </a:extLst>
          </p:cNvPr>
          <p:cNvSpPr>
            <a:spLocks noGrp="1"/>
          </p:cNvSpPr>
          <p:nvPr>
            <p:ph type="body" sz="quarter" idx="27"/>
          </p:nvPr>
        </p:nvSpPr>
        <p:spPr>
          <a:xfrm>
            <a:off x="457200" y="1142752"/>
            <a:ext cx="8235950" cy="3140136"/>
          </a:xfrm>
        </p:spPr>
        <p:txBody>
          <a:bodyPr/>
          <a:lstStyle/>
          <a:p>
            <a:r>
              <a:rPr lang="pl-PL" dirty="0"/>
              <a:t>Z uwagi na swoje elastyczność dzisiaj jest to podstawowy język wykorzystywany w nauczaniu statystyki i analizy danych, obecny na praktycznie każdej dobrej uczelni.</a:t>
            </a:r>
          </a:p>
          <a:p>
            <a:r>
              <a:rPr lang="pl-PL" dirty="0"/>
              <a:t>Jest językiem ogólnego zastosowania – można w nim zaimplementować praktycznie każdy algorytm. Odróżnia go to od języków szczególnego zastosowania, takich jak np. SQL.</a:t>
            </a:r>
          </a:p>
          <a:p>
            <a:r>
              <a:rPr lang="pl-PL" dirty="0"/>
              <a:t>Jest przeznaczony raczej do pisania „małych” programów, w których ważne jest sedno, a nie „otoczka”. Skupiamy się tutaj najczęściej na samych obliczeniach, a nie np. na sposobach interakcji z użytkownikiem, którym najczęściej jest przede wszystkim ściśle określony specjalista.</a:t>
            </a:r>
          </a:p>
        </p:txBody>
      </p:sp>
      <p:sp>
        <p:nvSpPr>
          <p:cNvPr id="3" name="Tytuł 2">
            <a:extLst>
              <a:ext uri="{FF2B5EF4-FFF2-40B4-BE49-F238E27FC236}">
                <a16:creationId xmlns:a16="http://schemas.microsoft.com/office/drawing/2014/main" id="{528418C4-9094-41D6-8C9B-79F6065EABF3}"/>
              </a:ext>
            </a:extLst>
          </p:cNvPr>
          <p:cNvSpPr>
            <a:spLocks noGrp="1"/>
          </p:cNvSpPr>
          <p:nvPr>
            <p:ph type="title"/>
          </p:nvPr>
        </p:nvSpPr>
        <p:spPr/>
        <p:txBody>
          <a:bodyPr/>
          <a:lstStyle/>
          <a:p>
            <a:r>
              <a:rPr lang="pl-PL" dirty="0"/>
              <a:t>Cechy języka R</a:t>
            </a:r>
          </a:p>
        </p:txBody>
      </p:sp>
    </p:spTree>
    <p:extLst>
      <p:ext uri="{BB962C8B-B14F-4D97-AF65-F5344CB8AC3E}">
        <p14:creationId xmlns:p14="http://schemas.microsoft.com/office/powerpoint/2010/main" val="1672812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3F8F63A-68AB-43CE-98EE-0BE2A2B1932A}"/>
              </a:ext>
            </a:extLst>
          </p:cNvPr>
          <p:cNvSpPr>
            <a:spLocks noGrp="1"/>
          </p:cNvSpPr>
          <p:nvPr>
            <p:ph type="body" sz="quarter" idx="27"/>
          </p:nvPr>
        </p:nvSpPr>
        <p:spPr>
          <a:xfrm>
            <a:off x="450850" y="1277223"/>
            <a:ext cx="8235950" cy="1936625"/>
          </a:xfrm>
        </p:spPr>
        <p:txBody>
          <a:bodyPr/>
          <a:lstStyle/>
          <a:p>
            <a:r>
              <a:rPr lang="pl-PL" dirty="0"/>
              <a:t>R cechuje się bardzo zwięzłą składnią, tzn. mało kodu daje duży, dość złożony rezultat. Owa ekspresywność znacząco ułatwia programowanie.</a:t>
            </a:r>
          </a:p>
          <a:p>
            <a:r>
              <a:rPr lang="pl-PL" dirty="0"/>
              <a:t>Jest językiem interpretowanym. Dzięki temu można pracować w nim w sposób interaktywny, prawie natychmiast otrzymując wynik wykonywanych poleceń. Doskonale ułatwia to wytwarzanie prototypów implementacji ciekawych algorytmów (ang. </a:t>
            </a:r>
            <a:r>
              <a:rPr lang="pl-PL" dirty="0" err="1"/>
              <a:t>rapid</a:t>
            </a:r>
            <a:r>
              <a:rPr lang="pl-PL" dirty="0"/>
              <a:t> </a:t>
            </a:r>
            <a:r>
              <a:rPr lang="pl-PL" dirty="0" err="1"/>
              <a:t>prototyping</a:t>
            </a:r>
            <a:r>
              <a:rPr lang="pl-PL" dirty="0"/>
              <a:t>).</a:t>
            </a:r>
          </a:p>
        </p:txBody>
      </p:sp>
      <p:sp>
        <p:nvSpPr>
          <p:cNvPr id="3" name="Tytuł 2">
            <a:extLst>
              <a:ext uri="{FF2B5EF4-FFF2-40B4-BE49-F238E27FC236}">
                <a16:creationId xmlns:a16="http://schemas.microsoft.com/office/drawing/2014/main" id="{8B729FDB-68C7-4AB5-AA9D-D8DA2836D959}"/>
              </a:ext>
            </a:extLst>
          </p:cNvPr>
          <p:cNvSpPr>
            <a:spLocks noGrp="1"/>
          </p:cNvSpPr>
          <p:nvPr>
            <p:ph type="title"/>
          </p:nvPr>
        </p:nvSpPr>
        <p:spPr/>
        <p:txBody>
          <a:bodyPr/>
          <a:lstStyle/>
          <a:p>
            <a:r>
              <a:rPr lang="pl-PL" dirty="0"/>
              <a:t>Cechy języka R</a:t>
            </a:r>
          </a:p>
        </p:txBody>
      </p:sp>
    </p:spTree>
    <p:extLst>
      <p:ext uri="{BB962C8B-B14F-4D97-AF65-F5344CB8AC3E}">
        <p14:creationId xmlns:p14="http://schemas.microsoft.com/office/powerpoint/2010/main" val="910048268"/>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1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3.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4.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2731</TotalTime>
  <Words>2792</Words>
  <Application>Microsoft Office PowerPoint</Application>
  <PresentationFormat>Pokaz na ekranie (16:9)</PresentationFormat>
  <Paragraphs>212</Paragraphs>
  <Slides>42</Slides>
  <Notes>1</Notes>
  <HiddenSlides>0</HiddenSlides>
  <MMClips>0</MMClips>
  <ScaleCrop>false</ScaleCrop>
  <HeadingPairs>
    <vt:vector size="6" baseType="variant">
      <vt:variant>
        <vt:lpstr>Używane czcionki</vt:lpstr>
      </vt:variant>
      <vt:variant>
        <vt:i4>3</vt:i4>
      </vt:variant>
      <vt:variant>
        <vt:lpstr>Motyw</vt:lpstr>
      </vt:variant>
      <vt:variant>
        <vt:i4>3</vt:i4>
      </vt:variant>
      <vt:variant>
        <vt:lpstr>Tytuły slajdów</vt:lpstr>
      </vt:variant>
      <vt:variant>
        <vt:i4>42</vt:i4>
      </vt:variant>
    </vt:vector>
  </HeadingPairs>
  <TitlesOfParts>
    <vt:vector size="48" baseType="lpstr">
      <vt:lpstr>Arial</vt:lpstr>
      <vt:lpstr>Calibri</vt:lpstr>
      <vt:lpstr>Wingdings</vt:lpstr>
      <vt:lpstr>Comarch_potx_big_v3_poprawki</vt:lpstr>
      <vt:lpstr>1_Comarch_potx_big_v3_poprawki</vt:lpstr>
      <vt:lpstr>2_Comarch_potx_big_v3_poprawki</vt:lpstr>
      <vt:lpstr>CENTRUM SZKOLENIOWE COMARCH</vt:lpstr>
      <vt:lpstr>Prezentacja programu PowerPoint</vt:lpstr>
      <vt:lpstr>Prezentacja programu PowerPoint</vt:lpstr>
      <vt:lpstr>Język R</vt:lpstr>
      <vt:lpstr>Prezentacja programu PowerPoint</vt:lpstr>
      <vt:lpstr>Prezentacja programu PowerPoint</vt:lpstr>
      <vt:lpstr>Ranking</vt:lpstr>
      <vt:lpstr>Cechy języka R</vt:lpstr>
      <vt:lpstr>Cechy języka R</vt:lpstr>
      <vt:lpstr>Typy danych w R możemy sklasyfikować w następujący sposób</vt:lpstr>
      <vt:lpstr>Język R  typy złożone</vt:lpstr>
      <vt:lpstr>Podstawowe operatory</vt:lpstr>
      <vt:lpstr>Wektoryzacja</vt:lpstr>
      <vt:lpstr>Operatory logiczne</vt:lpstr>
      <vt:lpstr>Operacje logiczne</vt:lpstr>
      <vt:lpstr>Operatory relacyjne</vt:lpstr>
      <vt:lpstr>Wybrane funkcje matematyczne</vt:lpstr>
      <vt:lpstr>Funkcje</vt:lpstr>
      <vt:lpstr>Funkcje</vt:lpstr>
      <vt:lpstr>ZADANIE</vt:lpstr>
      <vt:lpstr>ZADANIE</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Pakiety języka R</vt:lpstr>
      <vt:lpstr>Prezentacja programu PowerPoint</vt:lpstr>
      <vt:lpstr>Prezentacja programu PowerPoint</vt:lpstr>
      <vt:lpstr>ZASTOSOWANIA</vt:lpstr>
      <vt:lpstr>Sieci neuronowe</vt:lpstr>
      <vt:lpstr>Sieci neuronowe</vt:lpstr>
      <vt:lpstr>Prezentacja programu PowerPoint</vt:lpstr>
      <vt:lpstr>Przykład</vt:lpstr>
      <vt:lpstr>KROK 1  - skalowanie danych</vt:lpstr>
      <vt:lpstr>KROK 2 - Pobieranie próbek danych</vt:lpstr>
      <vt:lpstr>KROK 3 – dopasowanie sieci neuronowej </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280</cp:revision>
  <dcterms:created xsi:type="dcterms:W3CDTF">2015-08-12T08:39:11Z</dcterms:created>
  <dcterms:modified xsi:type="dcterms:W3CDTF">2021-05-07T06:54:28Z</dcterms:modified>
</cp:coreProperties>
</file>